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21388388" cy="30275213"/>
  <p:notesSz cx="6858000" cy="9144000"/>
  <p:defaultTextStyle>
    <a:defPPr>
      <a:defRPr lang="en-US"/>
    </a:defPPr>
    <a:lvl1pPr marL="0" algn="l" defTabSz="2479641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1pPr>
    <a:lvl2pPr marL="1239821" algn="l" defTabSz="2479641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2pPr>
    <a:lvl3pPr marL="2479641" algn="l" defTabSz="2479641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3pPr>
    <a:lvl4pPr marL="3719462" algn="l" defTabSz="2479641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4pPr>
    <a:lvl5pPr marL="4959283" algn="l" defTabSz="2479641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5pPr>
    <a:lvl6pPr marL="6199100" algn="l" defTabSz="2479641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6pPr>
    <a:lvl7pPr marL="7438921" algn="l" defTabSz="2479641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7pPr>
    <a:lvl8pPr marL="8678742" algn="l" defTabSz="2479641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8pPr>
    <a:lvl9pPr marL="9918562" algn="l" defTabSz="2479641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4ED"/>
    <a:srgbClr val="E8DCC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7" d="100"/>
          <a:sy n="17" d="100"/>
        </p:scale>
        <p:origin x="229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C39C4A-272B-439E-9F1D-EB32B10D8A76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372513-0E47-4E8A-A325-2FAE1B8CB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9588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360FFB-635F-473F-8E14-6A84803452A3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E3BA6-54CA-4BEC-80D6-F000C7F39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861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79641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1pPr>
    <a:lvl2pPr marL="1239821" algn="l" defTabSz="2479641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2pPr>
    <a:lvl3pPr marL="2479641" algn="l" defTabSz="2479641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3pPr>
    <a:lvl4pPr marL="3719462" algn="l" defTabSz="2479641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4pPr>
    <a:lvl5pPr marL="4959283" algn="l" defTabSz="2479641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5pPr>
    <a:lvl6pPr marL="6199100" algn="l" defTabSz="2479641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6pPr>
    <a:lvl7pPr marL="7438921" algn="l" defTabSz="2479641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7pPr>
    <a:lvl8pPr marL="8678742" algn="l" defTabSz="2479641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8pPr>
    <a:lvl9pPr marL="9918562" algn="l" defTabSz="2479641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129" y="4954765"/>
            <a:ext cx="18180130" cy="10540259"/>
          </a:xfrm>
        </p:spPr>
        <p:txBody>
          <a:bodyPr anchor="b"/>
          <a:lstStyle>
            <a:lvl1pPr algn="ctr">
              <a:defRPr sz="1403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3549" y="15901497"/>
            <a:ext cx="16041291" cy="7309499"/>
          </a:xfrm>
        </p:spPr>
        <p:txBody>
          <a:bodyPr/>
          <a:lstStyle>
            <a:lvl1pPr marL="0" indent="0" algn="ctr">
              <a:buNone/>
              <a:defRPr sz="5614"/>
            </a:lvl1pPr>
            <a:lvl2pPr marL="1069437" indent="0" algn="ctr">
              <a:buNone/>
              <a:defRPr sz="4678"/>
            </a:lvl2pPr>
            <a:lvl3pPr marL="2138873" indent="0" algn="ctr">
              <a:buNone/>
              <a:defRPr sz="4210"/>
            </a:lvl3pPr>
            <a:lvl4pPr marL="3208310" indent="0" algn="ctr">
              <a:buNone/>
              <a:defRPr sz="3743"/>
            </a:lvl4pPr>
            <a:lvl5pPr marL="4277746" indent="0" algn="ctr">
              <a:buNone/>
              <a:defRPr sz="3743"/>
            </a:lvl5pPr>
            <a:lvl6pPr marL="5347183" indent="0" algn="ctr">
              <a:buNone/>
              <a:defRPr sz="3743"/>
            </a:lvl6pPr>
            <a:lvl7pPr marL="6416619" indent="0" algn="ctr">
              <a:buNone/>
              <a:defRPr sz="3743"/>
            </a:lvl7pPr>
            <a:lvl8pPr marL="7486056" indent="0" algn="ctr">
              <a:buNone/>
              <a:defRPr sz="3743"/>
            </a:lvl8pPr>
            <a:lvl9pPr marL="8555492" indent="0" algn="ctr">
              <a:buNone/>
              <a:defRPr sz="3743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BCC7-EF0D-44EF-87C0-F164032F201D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BDE4-A152-47FA-A8A5-AB74B5874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1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BCC7-EF0D-44EF-87C0-F164032F201D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BDE4-A152-47FA-A8A5-AB74B5874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729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6066" y="1611875"/>
            <a:ext cx="4611871" cy="256568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453" y="1611875"/>
            <a:ext cx="13568259" cy="256568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BCC7-EF0D-44EF-87C0-F164032F201D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BDE4-A152-47FA-A8A5-AB74B5874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07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BCC7-EF0D-44EF-87C0-F164032F201D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BDE4-A152-47FA-A8A5-AB74B5874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85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9313" y="7547788"/>
            <a:ext cx="18447485" cy="12593645"/>
          </a:xfrm>
        </p:spPr>
        <p:txBody>
          <a:bodyPr anchor="b"/>
          <a:lstStyle>
            <a:lvl1pPr>
              <a:defRPr sz="1403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9313" y="20260574"/>
            <a:ext cx="18447485" cy="6622701"/>
          </a:xfrm>
        </p:spPr>
        <p:txBody>
          <a:bodyPr/>
          <a:lstStyle>
            <a:lvl1pPr marL="0" indent="0">
              <a:buNone/>
              <a:defRPr sz="5614">
                <a:solidFill>
                  <a:schemeClr val="tx1"/>
                </a:solidFill>
              </a:defRPr>
            </a:lvl1pPr>
            <a:lvl2pPr marL="1069437" indent="0">
              <a:buNone/>
              <a:defRPr sz="4678">
                <a:solidFill>
                  <a:schemeClr val="tx1">
                    <a:tint val="75000"/>
                  </a:schemeClr>
                </a:solidFill>
              </a:defRPr>
            </a:lvl2pPr>
            <a:lvl3pPr marL="2138873" indent="0">
              <a:buNone/>
              <a:defRPr sz="4210">
                <a:solidFill>
                  <a:schemeClr val="tx1">
                    <a:tint val="75000"/>
                  </a:schemeClr>
                </a:solidFill>
              </a:defRPr>
            </a:lvl3pPr>
            <a:lvl4pPr marL="3208310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4pPr>
            <a:lvl5pPr marL="4277746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5pPr>
            <a:lvl6pPr marL="5347183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6pPr>
            <a:lvl7pPr marL="6416619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7pPr>
            <a:lvl8pPr marL="7486056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8pPr>
            <a:lvl9pPr marL="8555492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BCC7-EF0D-44EF-87C0-F164032F201D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BDE4-A152-47FA-A8A5-AB74B5874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945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452" y="8059374"/>
            <a:ext cx="9090065" cy="1920934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7871" y="8059374"/>
            <a:ext cx="9090065" cy="1920934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BCC7-EF0D-44EF-87C0-F164032F201D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BDE4-A152-47FA-A8A5-AB74B5874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886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237" y="1611882"/>
            <a:ext cx="18447485" cy="58518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240" y="7421634"/>
            <a:ext cx="9048289" cy="3637228"/>
          </a:xfrm>
        </p:spPr>
        <p:txBody>
          <a:bodyPr anchor="b"/>
          <a:lstStyle>
            <a:lvl1pPr marL="0" indent="0">
              <a:buNone/>
              <a:defRPr sz="5614" b="1"/>
            </a:lvl1pPr>
            <a:lvl2pPr marL="1069437" indent="0">
              <a:buNone/>
              <a:defRPr sz="4678" b="1"/>
            </a:lvl2pPr>
            <a:lvl3pPr marL="2138873" indent="0">
              <a:buNone/>
              <a:defRPr sz="4210" b="1"/>
            </a:lvl3pPr>
            <a:lvl4pPr marL="3208310" indent="0">
              <a:buNone/>
              <a:defRPr sz="3743" b="1"/>
            </a:lvl4pPr>
            <a:lvl5pPr marL="4277746" indent="0">
              <a:buNone/>
              <a:defRPr sz="3743" b="1"/>
            </a:lvl5pPr>
            <a:lvl6pPr marL="5347183" indent="0">
              <a:buNone/>
              <a:defRPr sz="3743" b="1"/>
            </a:lvl6pPr>
            <a:lvl7pPr marL="6416619" indent="0">
              <a:buNone/>
              <a:defRPr sz="3743" b="1"/>
            </a:lvl7pPr>
            <a:lvl8pPr marL="7486056" indent="0">
              <a:buNone/>
              <a:defRPr sz="3743" b="1"/>
            </a:lvl8pPr>
            <a:lvl9pPr marL="8555492" indent="0">
              <a:buNone/>
              <a:defRPr sz="374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3240" y="11058863"/>
            <a:ext cx="9048289" cy="1626592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7872" y="7421634"/>
            <a:ext cx="9092851" cy="3637228"/>
          </a:xfrm>
        </p:spPr>
        <p:txBody>
          <a:bodyPr anchor="b"/>
          <a:lstStyle>
            <a:lvl1pPr marL="0" indent="0">
              <a:buNone/>
              <a:defRPr sz="5614" b="1"/>
            </a:lvl1pPr>
            <a:lvl2pPr marL="1069437" indent="0">
              <a:buNone/>
              <a:defRPr sz="4678" b="1"/>
            </a:lvl2pPr>
            <a:lvl3pPr marL="2138873" indent="0">
              <a:buNone/>
              <a:defRPr sz="4210" b="1"/>
            </a:lvl3pPr>
            <a:lvl4pPr marL="3208310" indent="0">
              <a:buNone/>
              <a:defRPr sz="3743" b="1"/>
            </a:lvl4pPr>
            <a:lvl5pPr marL="4277746" indent="0">
              <a:buNone/>
              <a:defRPr sz="3743" b="1"/>
            </a:lvl5pPr>
            <a:lvl6pPr marL="5347183" indent="0">
              <a:buNone/>
              <a:defRPr sz="3743" b="1"/>
            </a:lvl6pPr>
            <a:lvl7pPr marL="6416619" indent="0">
              <a:buNone/>
              <a:defRPr sz="3743" b="1"/>
            </a:lvl7pPr>
            <a:lvl8pPr marL="7486056" indent="0">
              <a:buNone/>
              <a:defRPr sz="3743" b="1"/>
            </a:lvl8pPr>
            <a:lvl9pPr marL="8555492" indent="0">
              <a:buNone/>
              <a:defRPr sz="374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7872" y="11058863"/>
            <a:ext cx="9092851" cy="1626592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BCC7-EF0D-44EF-87C0-F164032F201D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BDE4-A152-47FA-A8A5-AB74B5874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455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BCC7-EF0D-44EF-87C0-F164032F201D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BDE4-A152-47FA-A8A5-AB74B5874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38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BCC7-EF0D-44EF-87C0-F164032F201D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BDE4-A152-47FA-A8A5-AB74B5874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818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237" y="2018348"/>
            <a:ext cx="6898312" cy="7064216"/>
          </a:xfrm>
        </p:spPr>
        <p:txBody>
          <a:bodyPr anchor="b"/>
          <a:lstStyle>
            <a:lvl1pPr>
              <a:defRPr sz="748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2851" y="4359077"/>
            <a:ext cx="10827871" cy="21515024"/>
          </a:xfrm>
        </p:spPr>
        <p:txBody>
          <a:bodyPr/>
          <a:lstStyle>
            <a:lvl1pPr>
              <a:defRPr sz="7485"/>
            </a:lvl1pPr>
            <a:lvl2pPr>
              <a:defRPr sz="6549"/>
            </a:lvl2pPr>
            <a:lvl3pPr>
              <a:defRPr sz="5614"/>
            </a:lvl3pPr>
            <a:lvl4pPr>
              <a:defRPr sz="4678"/>
            </a:lvl4pPr>
            <a:lvl5pPr>
              <a:defRPr sz="4678"/>
            </a:lvl5pPr>
            <a:lvl6pPr>
              <a:defRPr sz="4678"/>
            </a:lvl6pPr>
            <a:lvl7pPr>
              <a:defRPr sz="4678"/>
            </a:lvl7pPr>
            <a:lvl8pPr>
              <a:defRPr sz="4678"/>
            </a:lvl8pPr>
            <a:lvl9pPr>
              <a:defRPr sz="4678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237" y="9082564"/>
            <a:ext cx="6898312" cy="16826573"/>
          </a:xfrm>
        </p:spPr>
        <p:txBody>
          <a:bodyPr/>
          <a:lstStyle>
            <a:lvl1pPr marL="0" indent="0">
              <a:buNone/>
              <a:defRPr sz="3743"/>
            </a:lvl1pPr>
            <a:lvl2pPr marL="1069437" indent="0">
              <a:buNone/>
              <a:defRPr sz="3275"/>
            </a:lvl2pPr>
            <a:lvl3pPr marL="2138873" indent="0">
              <a:buNone/>
              <a:defRPr sz="2807"/>
            </a:lvl3pPr>
            <a:lvl4pPr marL="3208310" indent="0">
              <a:buNone/>
              <a:defRPr sz="2339"/>
            </a:lvl4pPr>
            <a:lvl5pPr marL="4277746" indent="0">
              <a:buNone/>
              <a:defRPr sz="2339"/>
            </a:lvl5pPr>
            <a:lvl6pPr marL="5347183" indent="0">
              <a:buNone/>
              <a:defRPr sz="2339"/>
            </a:lvl6pPr>
            <a:lvl7pPr marL="6416619" indent="0">
              <a:buNone/>
              <a:defRPr sz="2339"/>
            </a:lvl7pPr>
            <a:lvl8pPr marL="7486056" indent="0">
              <a:buNone/>
              <a:defRPr sz="2339"/>
            </a:lvl8pPr>
            <a:lvl9pPr marL="8555492" indent="0">
              <a:buNone/>
              <a:defRPr sz="2339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BCC7-EF0D-44EF-87C0-F164032F201D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BDE4-A152-47FA-A8A5-AB74B5874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961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237" y="2018348"/>
            <a:ext cx="6898312" cy="7064216"/>
          </a:xfrm>
        </p:spPr>
        <p:txBody>
          <a:bodyPr anchor="b"/>
          <a:lstStyle>
            <a:lvl1pPr>
              <a:defRPr sz="748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2851" y="4359077"/>
            <a:ext cx="10827871" cy="21515024"/>
          </a:xfrm>
        </p:spPr>
        <p:txBody>
          <a:bodyPr anchor="t"/>
          <a:lstStyle>
            <a:lvl1pPr marL="0" indent="0">
              <a:buNone/>
              <a:defRPr sz="7485"/>
            </a:lvl1pPr>
            <a:lvl2pPr marL="1069437" indent="0">
              <a:buNone/>
              <a:defRPr sz="6549"/>
            </a:lvl2pPr>
            <a:lvl3pPr marL="2138873" indent="0">
              <a:buNone/>
              <a:defRPr sz="5614"/>
            </a:lvl3pPr>
            <a:lvl4pPr marL="3208310" indent="0">
              <a:buNone/>
              <a:defRPr sz="4678"/>
            </a:lvl4pPr>
            <a:lvl5pPr marL="4277746" indent="0">
              <a:buNone/>
              <a:defRPr sz="4678"/>
            </a:lvl5pPr>
            <a:lvl6pPr marL="5347183" indent="0">
              <a:buNone/>
              <a:defRPr sz="4678"/>
            </a:lvl6pPr>
            <a:lvl7pPr marL="6416619" indent="0">
              <a:buNone/>
              <a:defRPr sz="4678"/>
            </a:lvl7pPr>
            <a:lvl8pPr marL="7486056" indent="0">
              <a:buNone/>
              <a:defRPr sz="4678"/>
            </a:lvl8pPr>
            <a:lvl9pPr marL="8555492" indent="0">
              <a:buNone/>
              <a:defRPr sz="4678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237" y="9082564"/>
            <a:ext cx="6898312" cy="16826573"/>
          </a:xfrm>
        </p:spPr>
        <p:txBody>
          <a:bodyPr/>
          <a:lstStyle>
            <a:lvl1pPr marL="0" indent="0">
              <a:buNone/>
              <a:defRPr sz="3743"/>
            </a:lvl1pPr>
            <a:lvl2pPr marL="1069437" indent="0">
              <a:buNone/>
              <a:defRPr sz="3275"/>
            </a:lvl2pPr>
            <a:lvl3pPr marL="2138873" indent="0">
              <a:buNone/>
              <a:defRPr sz="2807"/>
            </a:lvl3pPr>
            <a:lvl4pPr marL="3208310" indent="0">
              <a:buNone/>
              <a:defRPr sz="2339"/>
            </a:lvl4pPr>
            <a:lvl5pPr marL="4277746" indent="0">
              <a:buNone/>
              <a:defRPr sz="2339"/>
            </a:lvl5pPr>
            <a:lvl6pPr marL="5347183" indent="0">
              <a:buNone/>
              <a:defRPr sz="2339"/>
            </a:lvl6pPr>
            <a:lvl7pPr marL="6416619" indent="0">
              <a:buNone/>
              <a:defRPr sz="2339"/>
            </a:lvl7pPr>
            <a:lvl8pPr marL="7486056" indent="0">
              <a:buNone/>
              <a:defRPr sz="2339"/>
            </a:lvl8pPr>
            <a:lvl9pPr marL="8555492" indent="0">
              <a:buNone/>
              <a:defRPr sz="2339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BCC7-EF0D-44EF-87C0-F164032F201D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BDE4-A152-47FA-A8A5-AB74B5874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105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4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452" y="1611882"/>
            <a:ext cx="18447485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452" y="8059374"/>
            <a:ext cx="18447485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452" y="28060644"/>
            <a:ext cx="481238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BCC7-EF0D-44EF-87C0-F164032F201D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4904" y="28060644"/>
            <a:ext cx="7218581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5549" y="28060644"/>
            <a:ext cx="481238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4BDE4-A152-47FA-A8A5-AB74B5874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7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2138873" rtl="0" eaLnBrk="1" latinLnBrk="0" hangingPunct="1">
        <a:lnSpc>
          <a:spcPct val="90000"/>
        </a:lnSpc>
        <a:spcBef>
          <a:spcPct val="0"/>
        </a:spcBef>
        <a:buNone/>
        <a:defRPr sz="1029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718" indent="-534718" algn="l" defTabSz="2138873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9" kern="1200">
          <a:solidFill>
            <a:schemeClr val="tx1"/>
          </a:solidFill>
          <a:latin typeface="+mn-lt"/>
          <a:ea typeface="+mn-ea"/>
          <a:cs typeface="+mn-cs"/>
        </a:defRPr>
      </a:lvl1pPr>
      <a:lvl2pPr marL="1604155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5614" kern="1200">
          <a:solidFill>
            <a:schemeClr val="tx1"/>
          </a:solidFill>
          <a:latin typeface="+mn-lt"/>
          <a:ea typeface="+mn-ea"/>
          <a:cs typeface="+mn-cs"/>
        </a:defRPr>
      </a:lvl2pPr>
      <a:lvl3pPr marL="2673591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678" kern="1200">
          <a:solidFill>
            <a:schemeClr val="tx1"/>
          </a:solidFill>
          <a:latin typeface="+mn-lt"/>
          <a:ea typeface="+mn-ea"/>
          <a:cs typeface="+mn-cs"/>
        </a:defRPr>
      </a:lvl3pPr>
      <a:lvl4pPr marL="3743028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4pPr>
      <a:lvl5pPr marL="4812464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5pPr>
      <a:lvl6pPr marL="5881901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6pPr>
      <a:lvl7pPr marL="6951337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7pPr>
      <a:lvl8pPr marL="8020774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8pPr>
      <a:lvl9pPr marL="9090210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1pPr>
      <a:lvl2pPr marL="1069437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2pPr>
      <a:lvl3pPr marL="2138873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3pPr>
      <a:lvl4pPr marL="3208310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4pPr>
      <a:lvl5pPr marL="4277746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5pPr>
      <a:lvl6pPr marL="5347183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6pPr>
      <a:lvl7pPr marL="6416619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7pPr>
      <a:lvl8pPr marL="7486056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8pPr>
      <a:lvl9pPr marL="8555492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.go.ke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Horizontal Scroll 23"/>
          <p:cNvSpPr/>
          <p:nvPr/>
        </p:nvSpPr>
        <p:spPr>
          <a:xfrm rot="20518595">
            <a:off x="18797977" y="-939513"/>
            <a:ext cx="3677548" cy="4592552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75000"/>
              <a:alpha val="62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ocument 9"/>
          <p:cNvSpPr/>
          <p:nvPr/>
        </p:nvSpPr>
        <p:spPr>
          <a:xfrm>
            <a:off x="0" y="17548588"/>
            <a:ext cx="21388388" cy="12490652"/>
          </a:xfrm>
          <a:prstGeom prst="flowChartDocument">
            <a:avLst/>
          </a:prstGeom>
          <a:solidFill>
            <a:schemeClr val="accent2">
              <a:lumMod val="75000"/>
              <a:alpha val="59000"/>
            </a:schemeClr>
          </a:solidFill>
          <a:ln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00" dirty="0" smtClean="0"/>
          </a:p>
          <a:p>
            <a:pPr algn="ctr"/>
            <a:endParaRPr lang="en-US" sz="9600" dirty="0" smtClean="0"/>
          </a:p>
          <a:p>
            <a:pPr algn="ctr"/>
            <a:endParaRPr lang="en-US" sz="9600" dirty="0"/>
          </a:p>
          <a:p>
            <a:pPr algn="ctr"/>
            <a:r>
              <a:rPr lang="en-US" sz="9600" dirty="0" err="1" smtClean="0">
                <a:solidFill>
                  <a:schemeClr val="tx1"/>
                </a:solidFill>
                <a:latin typeface="Berlin Sans FB Demi" panose="020E0802020502020306" pitchFamily="34" charset="0"/>
              </a:rPr>
              <a:t>Huduma</a:t>
            </a:r>
            <a:r>
              <a:rPr lang="en-US" sz="9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 Bora </a:t>
            </a:r>
            <a:r>
              <a:rPr lang="en-US" sz="9600" dirty="0" err="1" smtClean="0">
                <a:solidFill>
                  <a:schemeClr val="tx1"/>
                </a:solidFill>
                <a:latin typeface="Berlin Sans FB Demi" panose="020E0802020502020306" pitchFamily="34" charset="0"/>
              </a:rPr>
              <a:t>ni</a:t>
            </a:r>
            <a:r>
              <a:rPr lang="en-US" sz="9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  <a:latin typeface="Berlin Sans FB Demi" panose="020E0802020502020306" pitchFamily="34" charset="0"/>
              </a:rPr>
              <a:t>Haki</a:t>
            </a:r>
            <a:r>
              <a:rPr lang="en-US" sz="9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  <a:latin typeface="Berlin Sans FB Demi" panose="020E0802020502020306" pitchFamily="34" charset="0"/>
              </a:rPr>
              <a:t>Yako</a:t>
            </a:r>
            <a:endParaRPr lang="en-US" sz="9600" dirty="0" smtClean="0">
              <a:solidFill>
                <a:schemeClr val="tx1"/>
              </a:solidFill>
              <a:latin typeface="Berlin Sans FB Demi" panose="020E0802020502020306" pitchFamily="34" charset="0"/>
            </a:endParaRPr>
          </a:p>
          <a:p>
            <a:pPr algn="ctr"/>
            <a:endParaRPr lang="en-US" sz="9600" dirty="0"/>
          </a:p>
          <a:p>
            <a:pPr algn="ctr"/>
            <a:r>
              <a:rPr lang="en-US" sz="44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Justice • Integrity • Service</a:t>
            </a:r>
            <a:endParaRPr lang="en-US" sz="4400" dirty="0">
              <a:solidFill>
                <a:schemeClr val="tx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84715" y="10795820"/>
            <a:ext cx="12115799" cy="3201138"/>
          </a:xfrm>
        </p:spPr>
        <p:txBody>
          <a:bodyPr>
            <a:normAutofit/>
          </a:bodyPr>
          <a:lstStyle/>
          <a:p>
            <a:r>
              <a:rPr lang="en-US" sz="10000" dirty="0" smtClean="0">
                <a:latin typeface="Berlin Sans FB Demi" panose="020E0802020502020306" pitchFamily="34" charset="0"/>
              </a:rPr>
              <a:t>CITIZEN SERVICE DELIVERY CHARTER</a:t>
            </a:r>
            <a:endParaRPr lang="en-US" sz="10000" dirty="0">
              <a:latin typeface="Berlin Sans FB Demi" panose="020E0802020502020306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711708" y="15367819"/>
            <a:ext cx="5131544" cy="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905135" y="15367819"/>
            <a:ext cx="5250426" cy="29496"/>
          </a:xfrm>
          <a:prstGeom prst="line">
            <a:avLst/>
          </a:prstGeom>
          <a:ln w="1270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4455133" y="15367819"/>
            <a:ext cx="5189719" cy="0"/>
          </a:xfrm>
          <a:prstGeom prst="line">
            <a:avLst/>
          </a:prstGeom>
          <a:ln w="1270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828051" y="7129888"/>
            <a:ext cx="129429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latin typeface="Bahnschrift SemiBold Condensed" panose="020B0502040204020203" pitchFamily="34" charset="0"/>
              </a:rPr>
              <a:t>OFFICE OF THE ATTORNEY GENERAL AND DEPARTMENT OF JUSTICE</a:t>
            </a:r>
            <a:endParaRPr lang="en-US" sz="4800" b="1" dirty="0">
              <a:latin typeface="Bahnschrift SemiBold Condensed" panose="020B05020402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8250" y="737509"/>
            <a:ext cx="4297311" cy="40455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8240079" y="5184840"/>
            <a:ext cx="5405069" cy="8436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REPUBLIC OF KENYA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0994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9547382"/>
              </p:ext>
            </p:extLst>
          </p:nvPr>
        </p:nvGraphicFramePr>
        <p:xfrm>
          <a:off x="1179872" y="1889560"/>
          <a:ext cx="18995920" cy="2547975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92825">
                  <a:extLst>
                    <a:ext uri="{9D8B030D-6E8A-4147-A177-3AD203B41FA5}">
                      <a16:colId xmlns:a16="http://schemas.microsoft.com/office/drawing/2014/main" val="3438503958"/>
                    </a:ext>
                  </a:extLst>
                </a:gridCol>
                <a:gridCol w="5604387">
                  <a:extLst>
                    <a:ext uri="{9D8B030D-6E8A-4147-A177-3AD203B41FA5}">
                      <a16:colId xmlns:a16="http://schemas.microsoft.com/office/drawing/2014/main" val="2393501644"/>
                    </a:ext>
                  </a:extLst>
                </a:gridCol>
                <a:gridCol w="5869858">
                  <a:extLst>
                    <a:ext uri="{9D8B030D-6E8A-4147-A177-3AD203B41FA5}">
                      <a16:colId xmlns:a16="http://schemas.microsoft.com/office/drawing/2014/main" val="1133543474"/>
                    </a:ext>
                  </a:extLst>
                </a:gridCol>
                <a:gridCol w="2129666">
                  <a:extLst>
                    <a:ext uri="{9D8B030D-6E8A-4147-A177-3AD203B41FA5}">
                      <a16:colId xmlns:a16="http://schemas.microsoft.com/office/drawing/2014/main" val="2603163988"/>
                    </a:ext>
                  </a:extLst>
                </a:gridCol>
                <a:gridCol w="3799184">
                  <a:extLst>
                    <a:ext uri="{9D8B030D-6E8A-4147-A177-3AD203B41FA5}">
                      <a16:colId xmlns:a16="http://schemas.microsoft.com/office/drawing/2014/main" val="1407030488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PUBLIC</a:t>
                      </a:r>
                      <a:r>
                        <a:rPr lang="en-US" baseline="0" dirty="0" smtClean="0"/>
                        <a:t> SERVICES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577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Support Service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</a:t>
                      </a:r>
                      <a:r>
                        <a:rPr lang="en-US" baseline="0" dirty="0" smtClean="0"/>
                        <a:t> Responsibilities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9329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Appearance of all beneficiaries</a:t>
                      </a:r>
                    </a:p>
                    <a:p>
                      <a:r>
                        <a:rPr lang="en-US" dirty="0" smtClean="0"/>
                        <a:t>before an authorized officer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and presentation of passports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size photographs, original</a:t>
                      </a:r>
                    </a:p>
                    <a:p>
                      <a:r>
                        <a:rPr lang="en-US" dirty="0" smtClean="0"/>
                        <a:t>death certificate, ID cards</a:t>
                      </a:r>
                    </a:p>
                    <a:p>
                      <a:r>
                        <a:rPr lang="en-US" dirty="0" smtClean="0"/>
                        <a:t>and/or birth certificate for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verification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597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Financial advances for school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fees,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maintenance, medical</a:t>
                      </a:r>
                    </a:p>
                    <a:p>
                      <a:r>
                        <a:rPr lang="en-US" dirty="0" smtClean="0"/>
                        <a:t>expenses… etc.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Written request for advance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from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parent/guardian/widow/widower/children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Documentary evidence to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support request for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payment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Certificate of guardianship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where a minor has no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surviving parent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7865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25.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Registration of a customary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marriage contracted after 1st</a:t>
                      </a:r>
                    </a:p>
                    <a:p>
                      <a:r>
                        <a:rPr lang="en-US" dirty="0" smtClean="0"/>
                        <a:t>August 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Both parties must appear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before the Registrar to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place a notice within 3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months after completion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the necessary steps to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confer husband wife status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Registration to be done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within 6 months from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date of marriage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Avail valid</a:t>
                      </a:r>
                      <a:r>
                        <a:rPr lang="en-US" baseline="0" dirty="0" smtClean="0"/>
                        <a:t>   </a:t>
                      </a:r>
                      <a:r>
                        <a:rPr lang="en-US" dirty="0" smtClean="0"/>
                        <a:t>I.D’s / passport(original and copy)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1 colored passport photo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3900/=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 days after</a:t>
                      </a:r>
                    </a:p>
                    <a:p>
                      <a:r>
                        <a:rPr lang="en-US" dirty="0" smtClean="0"/>
                        <a:t>approval and</a:t>
                      </a:r>
                    </a:p>
                    <a:p>
                      <a:r>
                        <a:rPr lang="en-US" dirty="0" smtClean="0"/>
                        <a:t>payment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814960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471753" y="28966886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10</a:t>
            </a:r>
            <a:endParaRPr lang="en-US" sz="4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436914" y="28966886"/>
            <a:ext cx="1873887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005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435180"/>
              </p:ext>
            </p:extLst>
          </p:nvPr>
        </p:nvGraphicFramePr>
        <p:xfrm>
          <a:off x="1238861" y="1683083"/>
          <a:ext cx="18907435" cy="2419654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51823">
                  <a:extLst>
                    <a:ext uri="{9D8B030D-6E8A-4147-A177-3AD203B41FA5}">
                      <a16:colId xmlns:a16="http://schemas.microsoft.com/office/drawing/2014/main" val="4228354905"/>
                    </a:ext>
                  </a:extLst>
                </a:gridCol>
                <a:gridCol w="5110316">
                  <a:extLst>
                    <a:ext uri="{9D8B030D-6E8A-4147-A177-3AD203B41FA5}">
                      <a16:colId xmlns:a16="http://schemas.microsoft.com/office/drawing/2014/main" val="2718184693"/>
                    </a:ext>
                  </a:extLst>
                </a:gridCol>
                <a:gridCol w="6335486">
                  <a:extLst>
                    <a:ext uri="{9D8B030D-6E8A-4147-A177-3AD203B41FA5}">
                      <a16:colId xmlns:a16="http://schemas.microsoft.com/office/drawing/2014/main" val="1704047224"/>
                    </a:ext>
                  </a:extLst>
                </a:gridCol>
                <a:gridCol w="2417682">
                  <a:extLst>
                    <a:ext uri="{9D8B030D-6E8A-4147-A177-3AD203B41FA5}">
                      <a16:colId xmlns:a16="http://schemas.microsoft.com/office/drawing/2014/main" val="1653879302"/>
                    </a:ext>
                  </a:extLst>
                </a:gridCol>
                <a:gridCol w="3392128">
                  <a:extLst>
                    <a:ext uri="{9D8B030D-6E8A-4147-A177-3AD203B41FA5}">
                      <a16:colId xmlns:a16="http://schemas.microsoft.com/office/drawing/2014/main" val="3184022864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PUBLIC SERVICES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0391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Support Service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Requirement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8789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Parties to be accompanied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by two witnesses who were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present at the time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conducting the customary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marriage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ID copies and one colored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passport photo each – for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the parties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At the time of registration,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the parties MUST NOT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have entered into either 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CIVIL or CHRISTIAN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marriage.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 smtClean="0"/>
                        <a:t>The registration of a customary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marriage is only applicable to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 smtClean="0"/>
                        <a:t>Kenyans who have contracted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African customary marriage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 smtClean="0"/>
                        <a:t>rites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8854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Issuance of a certified copy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entry of marriage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Applicant to make 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online submission via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oag.ecitizen.go.ke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Indicate:-System of marriage, Names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the parties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to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marriage, Date of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marriage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1100/=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86869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26.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Licensing of Ministers of faith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Applicant to make 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application via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oag.ecitizen.go.ke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Copy of the Registration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Certificate of the religious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institution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2000/=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 days after</a:t>
                      </a:r>
                    </a:p>
                    <a:p>
                      <a:r>
                        <a:rPr lang="en-US" dirty="0" smtClean="0"/>
                        <a:t>approval and</a:t>
                      </a:r>
                    </a:p>
                    <a:p>
                      <a:r>
                        <a:rPr lang="en-US" dirty="0" smtClean="0"/>
                        <a:t>payment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39005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104429" y="28248428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11</a:t>
            </a:r>
            <a:endParaRPr lang="en-US" sz="40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502229" y="28248428"/>
            <a:ext cx="18306239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05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929736"/>
              </p:ext>
            </p:extLst>
          </p:nvPr>
        </p:nvGraphicFramePr>
        <p:xfrm>
          <a:off x="1087002" y="1240631"/>
          <a:ext cx="19324765" cy="266715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74185">
                  <a:extLst>
                    <a:ext uri="{9D8B030D-6E8A-4147-A177-3AD203B41FA5}">
                      <a16:colId xmlns:a16="http://schemas.microsoft.com/office/drawing/2014/main" val="1836278186"/>
                    </a:ext>
                  </a:extLst>
                </a:gridCol>
                <a:gridCol w="5335756">
                  <a:extLst>
                    <a:ext uri="{9D8B030D-6E8A-4147-A177-3AD203B41FA5}">
                      <a16:colId xmlns:a16="http://schemas.microsoft.com/office/drawing/2014/main" val="967581463"/>
                    </a:ext>
                  </a:extLst>
                </a:gridCol>
                <a:gridCol w="5682343">
                  <a:extLst>
                    <a:ext uri="{9D8B030D-6E8A-4147-A177-3AD203B41FA5}">
                      <a16:colId xmlns:a16="http://schemas.microsoft.com/office/drawing/2014/main" val="2792174434"/>
                    </a:ext>
                  </a:extLst>
                </a:gridCol>
                <a:gridCol w="3405824">
                  <a:extLst>
                    <a:ext uri="{9D8B030D-6E8A-4147-A177-3AD203B41FA5}">
                      <a16:colId xmlns:a16="http://schemas.microsoft.com/office/drawing/2014/main" val="953673861"/>
                    </a:ext>
                  </a:extLst>
                </a:gridCol>
                <a:gridCol w="3126657">
                  <a:extLst>
                    <a:ext uri="{9D8B030D-6E8A-4147-A177-3AD203B41FA5}">
                      <a16:colId xmlns:a16="http://schemas.microsoft.com/office/drawing/2014/main" val="1113291666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PUBLIC</a:t>
                      </a:r>
                      <a:r>
                        <a:rPr lang="en-US" baseline="0" dirty="0" smtClean="0"/>
                        <a:t> SERVICES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528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</a:t>
                      </a:r>
                      <a:r>
                        <a:rPr lang="en-US" baseline="0" dirty="0" smtClean="0"/>
                        <a:t> Support Service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5830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Letter of Recommendation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from the organization on 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letterhead signed by 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authorized official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Copy of National Identity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card or Valid Passport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the Minister to be licensed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Colored passport-size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photo for the minister to be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licensed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For renewal, surrender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the old license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4124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30.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Issuance of marriage books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Applicant to make 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application via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oag.ecitizen.go.ke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Letter of Recommendation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from the organization on 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letterhead signed by 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authorized official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Copy of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Registration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Certificate of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religious institution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Copy of National Identity card or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Valid Passport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the Minister to be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licensed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Colored passport-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size photo for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minister to be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licensed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25,000/=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day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193799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07728" y="28999543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12</a:t>
            </a:r>
            <a:endParaRPr lang="en-US" sz="4000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404257" y="28836257"/>
            <a:ext cx="19007510" cy="3265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339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4894778"/>
              </p:ext>
            </p:extLst>
          </p:nvPr>
        </p:nvGraphicFramePr>
        <p:xfrm>
          <a:off x="1504335" y="1594592"/>
          <a:ext cx="18346995" cy="2584551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46788">
                  <a:extLst>
                    <a:ext uri="{9D8B030D-6E8A-4147-A177-3AD203B41FA5}">
                      <a16:colId xmlns:a16="http://schemas.microsoft.com/office/drawing/2014/main" val="61214179"/>
                    </a:ext>
                  </a:extLst>
                </a:gridCol>
                <a:gridCol w="4615191">
                  <a:extLst>
                    <a:ext uri="{9D8B030D-6E8A-4147-A177-3AD203B41FA5}">
                      <a16:colId xmlns:a16="http://schemas.microsoft.com/office/drawing/2014/main" val="3576338952"/>
                    </a:ext>
                  </a:extLst>
                </a:gridCol>
                <a:gridCol w="5590692">
                  <a:extLst>
                    <a:ext uri="{9D8B030D-6E8A-4147-A177-3AD203B41FA5}">
                      <a16:colId xmlns:a16="http://schemas.microsoft.com/office/drawing/2014/main" val="880925119"/>
                    </a:ext>
                  </a:extLst>
                </a:gridCol>
                <a:gridCol w="2949678">
                  <a:extLst>
                    <a:ext uri="{9D8B030D-6E8A-4147-A177-3AD203B41FA5}">
                      <a16:colId xmlns:a16="http://schemas.microsoft.com/office/drawing/2014/main" val="2079930624"/>
                    </a:ext>
                  </a:extLst>
                </a:gridCol>
                <a:gridCol w="3244646">
                  <a:extLst>
                    <a:ext uri="{9D8B030D-6E8A-4147-A177-3AD203B41FA5}">
                      <a16:colId xmlns:a16="http://schemas.microsoft.com/office/drawing/2014/main" val="12185420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PUBLIC</a:t>
                      </a:r>
                      <a:r>
                        <a:rPr lang="en-US" baseline="0" dirty="0" smtClean="0"/>
                        <a:t> SERVICES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518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Support Service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9851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Verification of Marriage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Letter requesting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verification of marriage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Relevant marriage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 attached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fee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374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32.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Registration of foreign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marriages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Original and copy of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Foreign marriage certificate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issued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Copies of identification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documents for the parties to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the marriage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If certificate not in English,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 translated copy notarized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by the relevant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Embassy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1000/=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day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9225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Determination of objections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Letter of objection to marry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fee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0382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34.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Registration of Society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Application Forms duly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typed (Forms A&amp;B) in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duplicate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Constitution in duplicate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KShs</a:t>
                      </a:r>
                      <a:r>
                        <a:rPr lang="en-US" dirty="0" smtClean="0"/>
                        <a:t> 5,300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Months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5776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35.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Confirmation of the Registered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Officials (Where there are no</a:t>
                      </a:r>
                    </a:p>
                    <a:p>
                      <a:r>
                        <a:rPr lang="en-US" dirty="0" smtClean="0"/>
                        <a:t>disputes)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Application letter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Updated Annual Returns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KShs</a:t>
                      </a:r>
                      <a:r>
                        <a:rPr lang="en-US" dirty="0" smtClean="0"/>
                        <a:t> 800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Day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816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36.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Registration of Books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The Book in triplicate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Form No 1 Application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Form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KShs</a:t>
                      </a:r>
                      <a:r>
                        <a:rPr lang="en-US" dirty="0" smtClean="0"/>
                        <a:t> 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KShs</a:t>
                      </a:r>
                      <a:r>
                        <a:rPr lang="en-US" dirty="0" smtClean="0"/>
                        <a:t> 400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139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37.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Registration of Newspapers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and Magazines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Newspaper /Magazines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 duplicate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Form No 3 Application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KShs</a:t>
                      </a:r>
                      <a:r>
                        <a:rPr lang="en-US" dirty="0" smtClean="0"/>
                        <a:t> 1,600</a:t>
                      </a:r>
                    </a:p>
                    <a:p>
                      <a:r>
                        <a:rPr lang="en-US" dirty="0" smtClean="0"/>
                        <a:t>where the</a:t>
                      </a:r>
                    </a:p>
                    <a:p>
                      <a:r>
                        <a:rPr lang="en-US" dirty="0" smtClean="0"/>
                        <a:t>printer and</a:t>
                      </a:r>
                    </a:p>
                    <a:p>
                      <a:r>
                        <a:rPr lang="en-US" dirty="0" smtClean="0"/>
                        <a:t>the</a:t>
                      </a:r>
                    </a:p>
                    <a:p>
                      <a:r>
                        <a:rPr lang="en-US" dirty="0" smtClean="0"/>
                        <a:t>publisher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 months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33529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147291" y="28934229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13</a:t>
            </a:r>
            <a:endParaRPr lang="en-US" sz="40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504335" y="28705629"/>
            <a:ext cx="18346995" cy="2286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130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24963"/>
              </p:ext>
            </p:extLst>
          </p:nvPr>
        </p:nvGraphicFramePr>
        <p:xfrm>
          <a:off x="1442184" y="1321747"/>
          <a:ext cx="18671455" cy="2547975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28798">
                  <a:extLst>
                    <a:ext uri="{9D8B030D-6E8A-4147-A177-3AD203B41FA5}">
                      <a16:colId xmlns:a16="http://schemas.microsoft.com/office/drawing/2014/main" val="313359135"/>
                    </a:ext>
                  </a:extLst>
                </a:gridCol>
                <a:gridCol w="4424516">
                  <a:extLst>
                    <a:ext uri="{9D8B030D-6E8A-4147-A177-3AD203B41FA5}">
                      <a16:colId xmlns:a16="http://schemas.microsoft.com/office/drawing/2014/main" val="134107320"/>
                    </a:ext>
                  </a:extLst>
                </a:gridCol>
                <a:gridCol w="6164826">
                  <a:extLst>
                    <a:ext uri="{9D8B030D-6E8A-4147-A177-3AD203B41FA5}">
                      <a16:colId xmlns:a16="http://schemas.microsoft.com/office/drawing/2014/main" val="134012456"/>
                    </a:ext>
                  </a:extLst>
                </a:gridCol>
                <a:gridCol w="3156154">
                  <a:extLst>
                    <a:ext uri="{9D8B030D-6E8A-4147-A177-3AD203B41FA5}">
                      <a16:colId xmlns:a16="http://schemas.microsoft.com/office/drawing/2014/main" val="4180604022"/>
                    </a:ext>
                  </a:extLst>
                </a:gridCol>
                <a:gridCol w="3097161">
                  <a:extLst>
                    <a:ext uri="{9D8B030D-6E8A-4147-A177-3AD203B41FA5}">
                      <a16:colId xmlns:a16="http://schemas.microsoft.com/office/drawing/2014/main" val="2649211182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PUBLIC</a:t>
                      </a:r>
                      <a:r>
                        <a:rPr lang="en-US" baseline="0" dirty="0" smtClean="0"/>
                        <a:t> SERVICES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1332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Support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Requirement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51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(Form No. 9) Surety Bonds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duly signed and stamped 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lands Office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are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same </a:t>
                      </a:r>
                      <a:r>
                        <a:rPr lang="en-US" dirty="0" err="1" smtClean="0"/>
                        <a:t>Kshs</a:t>
                      </a:r>
                      <a:r>
                        <a:rPr lang="en-US" dirty="0" smtClean="0"/>
                        <a:t> 2,800</a:t>
                      </a:r>
                    </a:p>
                    <a:p>
                      <a:r>
                        <a:rPr lang="en-US" dirty="0" smtClean="0"/>
                        <a:t>where the</a:t>
                      </a:r>
                    </a:p>
                    <a:p>
                      <a:r>
                        <a:rPr lang="en-US" dirty="0" smtClean="0"/>
                        <a:t>printer and</a:t>
                      </a:r>
                    </a:p>
                    <a:p>
                      <a:r>
                        <a:rPr lang="en-US" dirty="0" smtClean="0"/>
                        <a:t>publisher</a:t>
                      </a:r>
                    </a:p>
                    <a:p>
                      <a:r>
                        <a:rPr lang="en-US" dirty="0" smtClean="0"/>
                        <a:t>are different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6948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38.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Application for amendment of</a:t>
                      </a:r>
                    </a:p>
                    <a:p>
                      <a:r>
                        <a:rPr lang="en-US" dirty="0" smtClean="0"/>
                        <a:t>constitution of a society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Letter of application signed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by three officials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Copy of notice of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meeting signed by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secretary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Copy of minutes signed by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three officials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Copy of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amended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constitution</a:t>
                      </a:r>
                    </a:p>
                    <a:p>
                      <a:r>
                        <a:rPr lang="en-US" dirty="0" smtClean="0"/>
                        <a:t>NB Documents should be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submitted within fourteen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days of the meeting 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which resolution was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passed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Kshs</a:t>
                      </a:r>
                      <a:r>
                        <a:rPr lang="en-US" dirty="0" smtClean="0"/>
                        <a:t> 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548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39.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Application for change of name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of a society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Application letter signed by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three officials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Copy of notice of meeting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signed by the secretary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Copy of minutes signed by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three officials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Copy of the constitution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with the new name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Original certificate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registration</a:t>
                      </a:r>
                    </a:p>
                    <a:p>
                      <a:r>
                        <a:rPr lang="en-US" dirty="0" smtClean="0"/>
                        <a:t>NB Documents should be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submitted within fourteen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days of the meeting 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which resolution was</a:t>
                      </a:r>
                    </a:p>
                    <a:p>
                      <a:r>
                        <a:rPr lang="en-US" dirty="0" smtClean="0"/>
                        <a:t>passed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500</a:t>
                      </a:r>
                    </a:p>
                    <a:p>
                      <a:r>
                        <a:rPr lang="en-US" dirty="0" smtClean="0"/>
                        <a:t>Name</a:t>
                      </a:r>
                    </a:p>
                    <a:p>
                      <a:r>
                        <a:rPr lang="en-US" dirty="0" smtClean="0"/>
                        <a:t>search</a:t>
                      </a:r>
                    </a:p>
                    <a:p>
                      <a:r>
                        <a:rPr lang="en-US" dirty="0" err="1" smtClean="0"/>
                        <a:t>Kshs</a:t>
                      </a:r>
                      <a:r>
                        <a:rPr lang="en-US" dirty="0" smtClean="0"/>
                        <a:t> 250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099017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409600" y="28966886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14</a:t>
            </a:r>
            <a:endParaRPr lang="en-US" sz="4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442184" y="28575000"/>
            <a:ext cx="18671455" cy="13062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865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00422"/>
              </p:ext>
            </p:extLst>
          </p:nvPr>
        </p:nvGraphicFramePr>
        <p:xfrm>
          <a:off x="1470461" y="1511369"/>
          <a:ext cx="18764325" cy="2511247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62674">
                  <a:extLst>
                    <a:ext uri="{9D8B030D-6E8A-4147-A177-3AD203B41FA5}">
                      <a16:colId xmlns:a16="http://schemas.microsoft.com/office/drawing/2014/main" val="659855692"/>
                    </a:ext>
                  </a:extLst>
                </a:gridCol>
                <a:gridCol w="5073446">
                  <a:extLst>
                    <a:ext uri="{9D8B030D-6E8A-4147-A177-3AD203B41FA5}">
                      <a16:colId xmlns:a16="http://schemas.microsoft.com/office/drawing/2014/main" val="1058567443"/>
                    </a:ext>
                  </a:extLst>
                </a:gridCol>
                <a:gridCol w="5663380">
                  <a:extLst>
                    <a:ext uri="{9D8B030D-6E8A-4147-A177-3AD203B41FA5}">
                      <a16:colId xmlns:a16="http://schemas.microsoft.com/office/drawing/2014/main" val="1406265685"/>
                    </a:ext>
                  </a:extLst>
                </a:gridCol>
                <a:gridCol w="2949678">
                  <a:extLst>
                    <a:ext uri="{9D8B030D-6E8A-4147-A177-3AD203B41FA5}">
                      <a16:colId xmlns:a16="http://schemas.microsoft.com/office/drawing/2014/main" val="142554716"/>
                    </a:ext>
                  </a:extLst>
                </a:gridCol>
                <a:gridCol w="3215147">
                  <a:extLst>
                    <a:ext uri="{9D8B030D-6E8A-4147-A177-3AD203B41FA5}">
                      <a16:colId xmlns:a16="http://schemas.microsoft.com/office/drawing/2014/main" val="2109082790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PUBLIC</a:t>
                      </a:r>
                      <a:r>
                        <a:rPr lang="en-US" baseline="0" dirty="0" smtClean="0"/>
                        <a:t> SERVICES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0750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</a:t>
                      </a:r>
                      <a:r>
                        <a:rPr lang="en-US" baseline="0" dirty="0" smtClean="0"/>
                        <a:t> Support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5859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Change of officers or title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office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Copy of notice signed by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outgoing secretary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Copy of minutes signed by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three officials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(Form H) Notification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change of officers or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change of title of any officer duly filled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Updated annual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returns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Kshs</a:t>
                      </a:r>
                      <a:r>
                        <a:rPr lang="en-US" dirty="0" smtClean="0"/>
                        <a:t> 1,000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213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Confirmation of status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society for issuance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license/marriage book to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church ministers (where there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is no dispute)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Updated annual returns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Application letter by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recognized official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Copy of registration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certificate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Copy of license where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application is for marriage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book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33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Registration of coat of arms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Fill in a CA form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Six copies of the design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together with the blazon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Application</a:t>
                      </a:r>
                    </a:p>
                    <a:p>
                      <a:r>
                        <a:rPr lang="en-US" dirty="0" smtClean="0"/>
                        <a:t>fee-10,000</a:t>
                      </a:r>
                    </a:p>
                    <a:p>
                      <a:r>
                        <a:rPr lang="en-US" dirty="0" smtClean="0"/>
                        <a:t>26,000/=</a:t>
                      </a:r>
                    </a:p>
                    <a:p>
                      <a:r>
                        <a:rPr lang="en-US" dirty="0" smtClean="0"/>
                        <a:t>(for the</a:t>
                      </a:r>
                    </a:p>
                    <a:p>
                      <a:r>
                        <a:rPr lang="en-US" dirty="0" smtClean="0"/>
                        <a:t>purchase of</a:t>
                      </a:r>
                    </a:p>
                    <a:p>
                      <a:r>
                        <a:rPr lang="en-US" dirty="0" smtClean="0"/>
                        <a:t>vellum</a:t>
                      </a:r>
                    </a:p>
                    <a:p>
                      <a:r>
                        <a:rPr lang="en-US" dirty="0" smtClean="0"/>
                        <a:t>parchment)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days after</a:t>
                      </a:r>
                    </a:p>
                    <a:p>
                      <a:r>
                        <a:rPr lang="en-US" dirty="0" smtClean="0"/>
                        <a:t>approval by</a:t>
                      </a:r>
                    </a:p>
                    <a:p>
                      <a:r>
                        <a:rPr lang="en-US" dirty="0" smtClean="0"/>
                        <a:t>the College</a:t>
                      </a:r>
                    </a:p>
                    <a:p>
                      <a:r>
                        <a:rPr lang="en-US" dirty="0" smtClean="0"/>
                        <a:t>of Arms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2151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Registration of foreign Grants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of Arms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Fill in CA2 form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Certified copy of the Grants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of Arms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5,000/=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days after</a:t>
                      </a:r>
                    </a:p>
                    <a:p>
                      <a:r>
                        <a:rPr lang="en-US" dirty="0" smtClean="0"/>
                        <a:t>approval by</a:t>
                      </a:r>
                    </a:p>
                    <a:p>
                      <a:r>
                        <a:rPr lang="en-US" dirty="0" smtClean="0"/>
                        <a:t>the College</a:t>
                      </a:r>
                    </a:p>
                    <a:p>
                      <a:r>
                        <a:rPr lang="en-US" dirty="0" smtClean="0"/>
                        <a:t>of Arms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87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44.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File Opening at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Provide relevant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documents and accurate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16107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45.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Preliminary Inquiry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Relevant documents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663694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8908486" y="2886891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15</a:t>
            </a:r>
            <a:endParaRPr lang="en-US" sz="4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470461" y="28868914"/>
            <a:ext cx="1814206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370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409502"/>
              </p:ext>
            </p:extLst>
          </p:nvPr>
        </p:nvGraphicFramePr>
        <p:xfrm>
          <a:off x="1411467" y="1683082"/>
          <a:ext cx="18498855" cy="260283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26701">
                  <a:extLst>
                    <a:ext uri="{9D8B030D-6E8A-4147-A177-3AD203B41FA5}">
                      <a16:colId xmlns:a16="http://schemas.microsoft.com/office/drawing/2014/main" val="701908704"/>
                    </a:ext>
                  </a:extLst>
                </a:gridCol>
                <a:gridCol w="5102942">
                  <a:extLst>
                    <a:ext uri="{9D8B030D-6E8A-4147-A177-3AD203B41FA5}">
                      <a16:colId xmlns:a16="http://schemas.microsoft.com/office/drawing/2014/main" val="3741423648"/>
                    </a:ext>
                  </a:extLst>
                </a:gridCol>
                <a:gridCol w="5934119">
                  <a:extLst>
                    <a:ext uri="{9D8B030D-6E8A-4147-A177-3AD203B41FA5}">
                      <a16:colId xmlns:a16="http://schemas.microsoft.com/office/drawing/2014/main" val="991460512"/>
                    </a:ext>
                  </a:extLst>
                </a:gridCol>
                <a:gridCol w="2501958">
                  <a:extLst>
                    <a:ext uri="{9D8B030D-6E8A-4147-A177-3AD203B41FA5}">
                      <a16:colId xmlns:a16="http://schemas.microsoft.com/office/drawing/2014/main" val="2866170219"/>
                    </a:ext>
                  </a:extLst>
                </a:gridCol>
                <a:gridCol w="3333135">
                  <a:extLst>
                    <a:ext uri="{9D8B030D-6E8A-4147-A177-3AD203B41FA5}">
                      <a16:colId xmlns:a16="http://schemas.microsoft.com/office/drawing/2014/main" val="2563978843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PUBLIC</a:t>
                      </a:r>
                      <a:r>
                        <a:rPr lang="en-US" baseline="0" dirty="0" smtClean="0"/>
                        <a:t> SERVICES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1666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Support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434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46.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Facilitating In House Dispute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Resolution sessions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Presence of parties to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dispute and their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representatives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Continuous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801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47.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Investigation of complaint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Relevant information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Documents, liaising with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third parties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Continuous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6747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48.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Forwarding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complaints to the</a:t>
                      </a:r>
                    </a:p>
                    <a:p>
                      <a:r>
                        <a:rPr lang="en-US" dirty="0" smtClean="0"/>
                        <a:t>Disciplinary Tribunal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Provide all necessary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information,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documents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witnesses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Within 90</a:t>
                      </a:r>
                    </a:p>
                    <a:p>
                      <a:r>
                        <a:rPr lang="en-US" dirty="0" smtClean="0"/>
                        <a:t>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101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49.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Prosecution of complaints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Attend the proceedings, provide necessary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information.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Continuous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4971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50.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Facilitating access to justice by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the poor, vulnerable and</a:t>
                      </a:r>
                    </a:p>
                    <a:p>
                      <a:r>
                        <a:rPr lang="en-US" dirty="0" smtClean="0"/>
                        <a:t>marginalized through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provision of quality legal aid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Customers participation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cooperation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Relevant documents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Continuous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756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Providing legal advice to walk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 clients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Factual and relevant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Within 10</a:t>
                      </a:r>
                    </a:p>
                    <a:p>
                      <a:r>
                        <a:rPr lang="en-US" dirty="0" smtClean="0"/>
                        <a:t>minutes upon</a:t>
                      </a:r>
                    </a:p>
                    <a:p>
                      <a:r>
                        <a:rPr lang="en-US" dirty="0" smtClean="0"/>
                        <a:t>arrival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6643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Create legal awareness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among the public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Public participation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Continuous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387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Drafting court documents for</a:t>
                      </a:r>
                    </a:p>
                    <a:p>
                      <a:r>
                        <a:rPr lang="en-US" dirty="0" smtClean="0"/>
                        <a:t>self-litigating clients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Factual and relevant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Within 7 days</a:t>
                      </a:r>
                    </a:p>
                    <a:p>
                      <a:r>
                        <a:rPr lang="en-US" dirty="0" smtClean="0"/>
                        <a:t>on receipt of</a:t>
                      </a:r>
                    </a:p>
                    <a:p>
                      <a:r>
                        <a:rPr lang="en-US" dirty="0" smtClean="0"/>
                        <a:t>relevant</a:t>
                      </a:r>
                    </a:p>
                    <a:p>
                      <a:r>
                        <a:rPr lang="en-US" dirty="0" smtClean="0"/>
                        <a:t>documents</a:t>
                      </a:r>
                    </a:p>
                    <a:p>
                      <a:r>
                        <a:rPr lang="en-US" dirty="0" smtClean="0"/>
                        <a:t>and</a:t>
                      </a:r>
                    </a:p>
                    <a:p>
                      <a:r>
                        <a:rPr lang="en-US" dirty="0" smtClean="0"/>
                        <a:t>information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1553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Provision of Mediation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Factual and relevant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Within 7 days</a:t>
                      </a:r>
                    </a:p>
                    <a:p>
                      <a:r>
                        <a:rPr lang="en-US" dirty="0" smtClean="0"/>
                        <a:t>upon service</a:t>
                      </a:r>
                    </a:p>
                    <a:p>
                      <a:r>
                        <a:rPr lang="en-US" dirty="0" smtClean="0"/>
                        <a:t>of mediation</a:t>
                      </a:r>
                    </a:p>
                    <a:p>
                      <a:r>
                        <a:rPr lang="en-US" dirty="0" smtClean="0"/>
                        <a:t>summons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082258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206283" y="28966885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16</a:t>
            </a:r>
            <a:endParaRPr lang="en-US" sz="4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411467" y="28966885"/>
            <a:ext cx="1849885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441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157062"/>
              </p:ext>
            </p:extLst>
          </p:nvPr>
        </p:nvGraphicFramePr>
        <p:xfrm>
          <a:off x="1558950" y="1506101"/>
          <a:ext cx="18410365" cy="6781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80193">
                  <a:extLst>
                    <a:ext uri="{9D8B030D-6E8A-4147-A177-3AD203B41FA5}">
                      <a16:colId xmlns:a16="http://schemas.microsoft.com/office/drawing/2014/main" val="1350540002"/>
                    </a:ext>
                  </a:extLst>
                </a:gridCol>
                <a:gridCol w="4996543">
                  <a:extLst>
                    <a:ext uri="{9D8B030D-6E8A-4147-A177-3AD203B41FA5}">
                      <a16:colId xmlns:a16="http://schemas.microsoft.com/office/drawing/2014/main" val="2021467766"/>
                    </a:ext>
                  </a:extLst>
                </a:gridCol>
                <a:gridCol w="5573837">
                  <a:extLst>
                    <a:ext uri="{9D8B030D-6E8A-4147-A177-3AD203B41FA5}">
                      <a16:colId xmlns:a16="http://schemas.microsoft.com/office/drawing/2014/main" val="1358656325"/>
                    </a:ext>
                  </a:extLst>
                </a:gridCol>
                <a:gridCol w="2688420">
                  <a:extLst>
                    <a:ext uri="{9D8B030D-6E8A-4147-A177-3AD203B41FA5}">
                      <a16:colId xmlns:a16="http://schemas.microsoft.com/office/drawing/2014/main" val="4098672258"/>
                    </a:ext>
                  </a:extLst>
                </a:gridCol>
                <a:gridCol w="3771372">
                  <a:extLst>
                    <a:ext uri="{9D8B030D-6E8A-4147-A177-3AD203B41FA5}">
                      <a16:colId xmlns:a16="http://schemas.microsoft.com/office/drawing/2014/main" val="372570095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PUBLIC SERVICES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6964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</a:t>
                      </a:r>
                      <a:r>
                        <a:rPr lang="en-US" baseline="0" dirty="0" smtClean="0"/>
                        <a:t> Support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88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55.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Providing Legal representation</a:t>
                      </a:r>
                    </a:p>
                    <a:p>
                      <a:r>
                        <a:rPr lang="en-US" dirty="0" smtClean="0"/>
                        <a:t>through the pro bono lawyers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scheme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Factual and relevant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Within 1 day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608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56.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Reply to routine</a:t>
                      </a:r>
                    </a:p>
                    <a:p>
                      <a:r>
                        <a:rPr lang="en-US" dirty="0" smtClean="0"/>
                        <a:t>correspondences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Within 7 days</a:t>
                      </a:r>
                    </a:p>
                    <a:p>
                      <a:r>
                        <a:rPr lang="en-US" dirty="0" smtClean="0"/>
                        <a:t>from the date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of receipt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792081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681135"/>
              </p:ext>
            </p:extLst>
          </p:nvPr>
        </p:nvGraphicFramePr>
        <p:xfrm>
          <a:off x="1558950" y="9429146"/>
          <a:ext cx="18410365" cy="1768906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8211">
                  <a:extLst>
                    <a:ext uri="{9D8B030D-6E8A-4147-A177-3AD203B41FA5}">
                      <a16:colId xmlns:a16="http://schemas.microsoft.com/office/drawing/2014/main" val="188758412"/>
                    </a:ext>
                  </a:extLst>
                </a:gridCol>
                <a:gridCol w="4969153">
                  <a:extLst>
                    <a:ext uri="{9D8B030D-6E8A-4147-A177-3AD203B41FA5}">
                      <a16:colId xmlns:a16="http://schemas.microsoft.com/office/drawing/2014/main" val="2112672658"/>
                    </a:ext>
                  </a:extLst>
                </a:gridCol>
                <a:gridCol w="5976257">
                  <a:extLst>
                    <a:ext uri="{9D8B030D-6E8A-4147-A177-3AD203B41FA5}">
                      <a16:colId xmlns:a16="http://schemas.microsoft.com/office/drawing/2014/main" val="3412823010"/>
                    </a:ext>
                  </a:extLst>
                </a:gridCol>
                <a:gridCol w="2741094">
                  <a:extLst>
                    <a:ext uri="{9D8B030D-6E8A-4147-A177-3AD203B41FA5}">
                      <a16:colId xmlns:a16="http://schemas.microsoft.com/office/drawing/2014/main" val="1399969120"/>
                    </a:ext>
                  </a:extLst>
                </a:gridCol>
                <a:gridCol w="3185650">
                  <a:extLst>
                    <a:ext uri="{9D8B030D-6E8A-4147-A177-3AD203B41FA5}">
                      <a16:colId xmlns:a16="http://schemas.microsoft.com/office/drawing/2014/main" val="171088495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GOVERNMENT SERVICES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19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Support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2652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57.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Legal advice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Timely requests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All relevant information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Feedback upon receipt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request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Within 7 days</a:t>
                      </a:r>
                    </a:p>
                    <a:p>
                      <a:r>
                        <a:rPr lang="en-US" dirty="0" smtClean="0"/>
                        <a:t>of service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749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58.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Representation of</a:t>
                      </a:r>
                    </a:p>
                    <a:p>
                      <a:r>
                        <a:rPr lang="en-US" dirty="0" smtClean="0"/>
                        <a:t>Government in Court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Clear and comprehensive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instructions.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Statement(s) by 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officer(s) with Knowledge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the matter and who may be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called as a witness in Court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Copies of all relevant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documents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correspondence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Availability of witnesses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Compliance of court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orders,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decrees, Rulings, judgments and awards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Timely settlement of all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judgments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per court</a:t>
                      </a:r>
                    </a:p>
                    <a:p>
                      <a:r>
                        <a:rPr lang="en-US" dirty="0" smtClean="0"/>
                        <a:t>procedural</a:t>
                      </a:r>
                    </a:p>
                    <a:p>
                      <a:r>
                        <a:rPr lang="en-US" dirty="0" smtClean="0"/>
                        <a:t>rules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261374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265276" y="2864031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17</a:t>
            </a:r>
            <a:endParaRPr lang="en-US" sz="40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558950" y="28640314"/>
            <a:ext cx="1841036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08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704355"/>
              </p:ext>
            </p:extLst>
          </p:nvPr>
        </p:nvGraphicFramePr>
        <p:xfrm>
          <a:off x="1293479" y="1181638"/>
          <a:ext cx="19029800" cy="267629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84407">
                  <a:extLst>
                    <a:ext uri="{9D8B030D-6E8A-4147-A177-3AD203B41FA5}">
                      <a16:colId xmlns:a16="http://schemas.microsoft.com/office/drawing/2014/main" val="3715285909"/>
                    </a:ext>
                  </a:extLst>
                </a:gridCol>
                <a:gridCol w="4991275">
                  <a:extLst>
                    <a:ext uri="{9D8B030D-6E8A-4147-A177-3AD203B41FA5}">
                      <a16:colId xmlns:a16="http://schemas.microsoft.com/office/drawing/2014/main" val="3141877619"/>
                    </a:ext>
                  </a:extLst>
                </a:gridCol>
                <a:gridCol w="6400800">
                  <a:extLst>
                    <a:ext uri="{9D8B030D-6E8A-4147-A177-3AD203B41FA5}">
                      <a16:colId xmlns:a16="http://schemas.microsoft.com/office/drawing/2014/main" val="3749689658"/>
                    </a:ext>
                  </a:extLst>
                </a:gridCol>
                <a:gridCol w="2920181">
                  <a:extLst>
                    <a:ext uri="{9D8B030D-6E8A-4147-A177-3AD203B41FA5}">
                      <a16:colId xmlns:a16="http://schemas.microsoft.com/office/drawing/2014/main" val="838014242"/>
                    </a:ext>
                  </a:extLst>
                </a:gridCol>
                <a:gridCol w="3333137">
                  <a:extLst>
                    <a:ext uri="{9D8B030D-6E8A-4147-A177-3AD203B41FA5}">
                      <a16:colId xmlns:a16="http://schemas.microsoft.com/office/drawing/2014/main" val="2042018633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GOVERNMENT SERVICES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165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Support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919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59.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Representation in Arbitration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and Alternative Dispute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Resolution (ADR)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Notice to refer dispute to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Arbitration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Copy of the Contract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Clear instructions including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all documents, expert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reports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correspondence exchanged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by the parties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Statement(s) by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Accounting officer or 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signatory to performance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the contract.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Availability of witnesses 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time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Settlement of awards 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time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Deposit for Arbitral Tribunal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and others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To be</a:t>
                      </a:r>
                    </a:p>
                    <a:p>
                      <a:r>
                        <a:rPr lang="en-US" dirty="0" smtClean="0"/>
                        <a:t>determined</a:t>
                      </a:r>
                    </a:p>
                    <a:p>
                      <a:r>
                        <a:rPr lang="en-US" dirty="0" smtClean="0"/>
                        <a:t>by Tribunal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per</a:t>
                      </a:r>
                    </a:p>
                    <a:p>
                      <a:r>
                        <a:rPr lang="en-US" dirty="0" smtClean="0"/>
                        <a:t>Tribunals</a:t>
                      </a:r>
                    </a:p>
                    <a:p>
                      <a:r>
                        <a:rPr lang="en-US" dirty="0" smtClean="0"/>
                        <a:t>Directions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As per</a:t>
                      </a:r>
                    </a:p>
                    <a:p>
                      <a:r>
                        <a:rPr lang="en-US" dirty="0" smtClean="0"/>
                        <a:t>Tribunals</a:t>
                      </a:r>
                    </a:p>
                    <a:p>
                      <a:r>
                        <a:rPr lang="en-US" dirty="0" smtClean="0"/>
                        <a:t>Directions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970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60.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Demand for civil debts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Clear and comprehensive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instructions for claims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based on Torts within 3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years and 6 years for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contracts.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Physical address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debtors.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Statement(s) by 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officer(s) with sufficient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knowledge of the matter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and who may be called as 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witness in Court.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Availability of witnesses 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0353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Provision of policy guidance 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legal, constitutional affairs,</a:t>
                      </a:r>
                    </a:p>
                    <a:p>
                      <a:r>
                        <a:rPr lang="en-US" dirty="0" smtClean="0"/>
                        <a:t>human rights, anti-corruption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and access to Justice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Inputs from stakeholders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Continuous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18598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619240" y="28901572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18</a:t>
            </a:r>
            <a:endParaRPr lang="en-US" sz="4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293479" y="28901572"/>
            <a:ext cx="19029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238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746716"/>
              </p:ext>
            </p:extLst>
          </p:nvPr>
        </p:nvGraphicFramePr>
        <p:xfrm>
          <a:off x="1116499" y="1388115"/>
          <a:ext cx="19206780" cy="2520391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85695">
                  <a:extLst>
                    <a:ext uri="{9D8B030D-6E8A-4147-A177-3AD203B41FA5}">
                      <a16:colId xmlns:a16="http://schemas.microsoft.com/office/drawing/2014/main" val="283694600"/>
                    </a:ext>
                  </a:extLst>
                </a:gridCol>
                <a:gridCol w="6145863">
                  <a:extLst>
                    <a:ext uri="{9D8B030D-6E8A-4147-A177-3AD203B41FA5}">
                      <a16:colId xmlns:a16="http://schemas.microsoft.com/office/drawing/2014/main" val="3611088624"/>
                    </a:ext>
                  </a:extLst>
                </a:gridCol>
                <a:gridCol w="5388429">
                  <a:extLst>
                    <a:ext uri="{9D8B030D-6E8A-4147-A177-3AD203B41FA5}">
                      <a16:colId xmlns:a16="http://schemas.microsoft.com/office/drawing/2014/main" val="4266843725"/>
                    </a:ext>
                  </a:extLst>
                </a:gridCol>
                <a:gridCol w="2565166">
                  <a:extLst>
                    <a:ext uri="{9D8B030D-6E8A-4147-A177-3AD203B41FA5}">
                      <a16:colId xmlns:a16="http://schemas.microsoft.com/office/drawing/2014/main" val="2367587771"/>
                    </a:ext>
                  </a:extLst>
                </a:gridCol>
                <a:gridCol w="3421627">
                  <a:extLst>
                    <a:ext uri="{9D8B030D-6E8A-4147-A177-3AD203B41FA5}">
                      <a16:colId xmlns:a16="http://schemas.microsoft.com/office/drawing/2014/main" val="572877612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GOVERNMENT</a:t>
                      </a:r>
                      <a:r>
                        <a:rPr lang="en-US" baseline="0" dirty="0" smtClean="0"/>
                        <a:t> SERVICES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8768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Support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861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Provision of legal aid and</a:t>
                      </a:r>
                    </a:p>
                    <a:p>
                      <a:r>
                        <a:rPr lang="en-US" dirty="0" smtClean="0"/>
                        <a:t>advice to members of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Public.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Written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communication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Personal visits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Continuous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472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Provision of technical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advisory services on legal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constitutional matters to user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Ministries, Departments and Agencies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Written requests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 Working</a:t>
                      </a:r>
                    </a:p>
                    <a:p>
                      <a:r>
                        <a:rPr lang="en-US" dirty="0" smtClean="0"/>
                        <a:t>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501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Provide legal advice to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undertake legal research for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Government Ministries, State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Departments, State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Corporations, Constitutional</a:t>
                      </a:r>
                    </a:p>
                    <a:p>
                      <a:r>
                        <a:rPr lang="en-US" dirty="0" smtClean="0"/>
                        <a:t>Commissions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Receipt of the necessary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8274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65.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Undertake legal research 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behalf of other departments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within OAG &amp; DOJ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Request by the OAG &amp;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DOJ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departments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729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66.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Provide legal advice to county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governments. Undertake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background research for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speeches, cabinet papers and</a:t>
                      </a:r>
                    </a:p>
                    <a:p>
                      <a:r>
                        <a:rPr lang="en-US" dirty="0" smtClean="0"/>
                        <a:t>other topical papers on legal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issues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Request by County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Governments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days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5167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67.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Inform AG &amp; DOJ Departments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and Regional Offices of current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legal developments on various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fields in the commonwealth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and other jurisdictions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days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717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68.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Respond to simple enquiries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Phone calls or email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days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31882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333028" y="28705628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19</a:t>
            </a:r>
            <a:endParaRPr lang="en-US" sz="4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116499" y="28411714"/>
            <a:ext cx="1892056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877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66784" y="6976504"/>
            <a:ext cx="178994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Berlin Sans FB Demi" panose="020E0802020502020306" pitchFamily="34" charset="0"/>
              </a:rPr>
              <a:t>OFFICE OF THE ATTORNEY GENERAL AND DEPARTMENT OF JUSTICE</a:t>
            </a:r>
            <a:endParaRPr lang="en-US" sz="4400" dirty="0">
              <a:latin typeface="Berlin Sans FB Demi" panose="020E0802020502020306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7418" y="9211422"/>
            <a:ext cx="17808818" cy="3097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This Customer Service Delivery Charter is a declaration of our commitment to providing quality services. It outlines the services rendered, requirements to obtain the services, costs and timelines in which the Office undertakes to provide the services.</a:t>
            </a:r>
            <a:endParaRPr lang="en-US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2561474" y="14010613"/>
            <a:ext cx="15989505" cy="2346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 </a:t>
            </a:r>
            <a:r>
              <a:rPr lang="en-US" b="1" dirty="0" smtClean="0"/>
              <a:t>Vision</a:t>
            </a:r>
          </a:p>
          <a:p>
            <a:pPr algn="ctr"/>
            <a:endParaRPr lang="en-US" dirty="0" smtClean="0"/>
          </a:p>
          <a:p>
            <a:r>
              <a:rPr lang="en-US" b="1" i="1" dirty="0" smtClean="0"/>
              <a:t>Leading the world in upholding justice and good governance.</a:t>
            </a:r>
            <a:endParaRPr lang="en-US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651817" y="17286675"/>
            <a:ext cx="17808818" cy="3848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Mission</a:t>
            </a:r>
          </a:p>
          <a:p>
            <a:pPr algn="ctr"/>
            <a:endParaRPr lang="en-US" dirty="0" smtClean="0"/>
          </a:p>
          <a:p>
            <a:r>
              <a:rPr lang="en-US" b="1" i="1" dirty="0" smtClean="0"/>
              <a:t>To facilitate realization of good governance and respect for the rule of law through efficient provision of public legal services and promotion of human rights</a:t>
            </a:r>
            <a:endParaRPr lang="en-US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5453772" y="22065329"/>
            <a:ext cx="10204910" cy="53514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Core Values</a:t>
            </a:r>
          </a:p>
          <a:p>
            <a:pPr algn="ctr"/>
            <a:endParaRPr lang="en-US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Integrity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Professionalism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Teamwork and Respect for Diversity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Quality Service Delivery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Equity and Fairness</a:t>
            </a:r>
            <a:endParaRPr lang="en-US" b="1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19866236" y="29336174"/>
            <a:ext cx="4700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2</a:t>
            </a:r>
            <a:endParaRPr lang="en-US" sz="4400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17519" y="-1245630"/>
            <a:ext cx="4127350" cy="528569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620" y="786310"/>
            <a:ext cx="4038094" cy="38014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TextBox 2"/>
          <p:cNvSpPr txBox="1"/>
          <p:nvPr/>
        </p:nvSpPr>
        <p:spPr>
          <a:xfrm>
            <a:off x="7898928" y="5120371"/>
            <a:ext cx="53145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REPUBLIC OF KENYA</a:t>
            </a:r>
            <a:endParaRPr lang="en-US" sz="4800" b="1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651817" y="28746450"/>
            <a:ext cx="18684419" cy="5715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116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534426"/>
              </p:ext>
            </p:extLst>
          </p:nvPr>
        </p:nvGraphicFramePr>
        <p:xfrm>
          <a:off x="1618996" y="1291197"/>
          <a:ext cx="18174390" cy="279532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72741">
                  <a:extLst>
                    <a:ext uri="{9D8B030D-6E8A-4147-A177-3AD203B41FA5}">
                      <a16:colId xmlns:a16="http://schemas.microsoft.com/office/drawing/2014/main" val="392333938"/>
                    </a:ext>
                  </a:extLst>
                </a:gridCol>
                <a:gridCol w="6023663">
                  <a:extLst>
                    <a:ext uri="{9D8B030D-6E8A-4147-A177-3AD203B41FA5}">
                      <a16:colId xmlns:a16="http://schemas.microsoft.com/office/drawing/2014/main" val="3937675356"/>
                    </a:ext>
                  </a:extLst>
                </a:gridCol>
                <a:gridCol w="5519057">
                  <a:extLst>
                    <a:ext uri="{9D8B030D-6E8A-4147-A177-3AD203B41FA5}">
                      <a16:colId xmlns:a16="http://schemas.microsoft.com/office/drawing/2014/main" val="3827533298"/>
                    </a:ext>
                  </a:extLst>
                </a:gridCol>
                <a:gridCol w="2114286">
                  <a:extLst>
                    <a:ext uri="{9D8B030D-6E8A-4147-A177-3AD203B41FA5}">
                      <a16:colId xmlns:a16="http://schemas.microsoft.com/office/drawing/2014/main" val="727263489"/>
                    </a:ext>
                  </a:extLst>
                </a:gridCol>
                <a:gridCol w="3244643">
                  <a:extLst>
                    <a:ext uri="{9D8B030D-6E8A-4147-A177-3AD203B41FA5}">
                      <a16:colId xmlns:a16="http://schemas.microsoft.com/office/drawing/2014/main" val="2395836012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GOVERNMENT SERVICES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5635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Support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4648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69.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Drafting of prioritized Bills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Clear instructions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Full background information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 the form of statement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policy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All relevant information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Dependent</a:t>
                      </a:r>
                    </a:p>
                    <a:p>
                      <a:r>
                        <a:rPr lang="en-US" dirty="0" smtClean="0"/>
                        <a:t>on individual</a:t>
                      </a:r>
                    </a:p>
                    <a:p>
                      <a:r>
                        <a:rPr lang="en-US" dirty="0" smtClean="0"/>
                        <a:t>Bills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6015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70.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Drafting Subsidiary Legislation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Consultation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All relevant information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Within 45</a:t>
                      </a:r>
                    </a:p>
                    <a:p>
                      <a:r>
                        <a:rPr lang="en-US" dirty="0" smtClean="0"/>
                        <a:t>days of</a:t>
                      </a:r>
                    </a:p>
                    <a:p>
                      <a:r>
                        <a:rPr lang="en-US" dirty="0" smtClean="0"/>
                        <a:t>receiving all</a:t>
                      </a:r>
                    </a:p>
                    <a:p>
                      <a:r>
                        <a:rPr lang="en-US" dirty="0" smtClean="0"/>
                        <a:t>the relevant</a:t>
                      </a:r>
                    </a:p>
                    <a:p>
                      <a:r>
                        <a:rPr lang="en-US" dirty="0" smtClean="0"/>
                        <a:t>information</a:t>
                      </a:r>
                    </a:p>
                    <a:p>
                      <a:r>
                        <a:rPr lang="en-US" dirty="0" smtClean="0"/>
                        <a:t>and</a:t>
                      </a:r>
                    </a:p>
                    <a:p>
                      <a:r>
                        <a:rPr lang="en-US" dirty="0" smtClean="0"/>
                        <a:t>documents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1500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Perusing draft vellum copies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Bills enacted by Parliament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Draft Vellum copies of Bills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Upon receipt</a:t>
                      </a:r>
                    </a:p>
                    <a:p>
                      <a:r>
                        <a:rPr lang="en-US" dirty="0" smtClean="0"/>
                        <a:t>of drafts.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589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Arranging for the publication of</a:t>
                      </a:r>
                    </a:p>
                    <a:p>
                      <a:r>
                        <a:rPr lang="en-US" dirty="0" smtClean="0"/>
                        <a:t>Subsidiary Legislation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Signed original plus 2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copies of instrument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Continuous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334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Revision of Laws under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Revision of Laws Act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Statutory requirement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Continuous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2117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Preparation and publication of the Annual Supplement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Statutory 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Dependent on the length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513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75.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Attending passage of a Bill in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Parliament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Invitation by the Clerk to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National Assembly or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Senate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Continuous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137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76.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Provide legal advice to</a:t>
                      </a:r>
                    </a:p>
                    <a:p>
                      <a:r>
                        <a:rPr lang="en-US" dirty="0" smtClean="0"/>
                        <a:t>Ministries, Departments 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Agencies (MDAs) on bilateral,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regional and international law</a:t>
                      </a:r>
                    </a:p>
                    <a:p>
                      <a:r>
                        <a:rPr lang="en-US" dirty="0" smtClean="0"/>
                        <a:t>matters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Receipt of the necessary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Days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874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77.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Provide advice to Government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on its obligations on regional</a:t>
                      </a:r>
                    </a:p>
                    <a:p>
                      <a:r>
                        <a:rPr lang="en-US" dirty="0" smtClean="0"/>
                        <a:t>and international treaties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Receipt of the necessary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81572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99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301370"/>
              </p:ext>
            </p:extLst>
          </p:nvPr>
        </p:nvGraphicFramePr>
        <p:xfrm>
          <a:off x="1558950" y="1358618"/>
          <a:ext cx="18616845" cy="2593695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5507">
                  <a:extLst>
                    <a:ext uri="{9D8B030D-6E8A-4147-A177-3AD203B41FA5}">
                      <a16:colId xmlns:a16="http://schemas.microsoft.com/office/drawing/2014/main" val="745327941"/>
                    </a:ext>
                  </a:extLst>
                </a:gridCol>
                <a:gridCol w="4900678">
                  <a:extLst>
                    <a:ext uri="{9D8B030D-6E8A-4147-A177-3AD203B41FA5}">
                      <a16:colId xmlns:a16="http://schemas.microsoft.com/office/drawing/2014/main" val="313620667"/>
                    </a:ext>
                  </a:extLst>
                </a:gridCol>
                <a:gridCol w="6282813">
                  <a:extLst>
                    <a:ext uri="{9D8B030D-6E8A-4147-A177-3AD203B41FA5}">
                      <a16:colId xmlns:a16="http://schemas.microsoft.com/office/drawing/2014/main" val="975327068"/>
                    </a:ext>
                  </a:extLst>
                </a:gridCol>
                <a:gridCol w="2271252">
                  <a:extLst>
                    <a:ext uri="{9D8B030D-6E8A-4147-A177-3AD203B41FA5}">
                      <a16:colId xmlns:a16="http://schemas.microsoft.com/office/drawing/2014/main" val="667837843"/>
                    </a:ext>
                  </a:extLst>
                </a:gridCol>
                <a:gridCol w="3716595">
                  <a:extLst>
                    <a:ext uri="{9D8B030D-6E8A-4147-A177-3AD203B41FA5}">
                      <a16:colId xmlns:a16="http://schemas.microsoft.com/office/drawing/2014/main" val="19720723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GOVERNMENT</a:t>
                      </a:r>
                      <a:r>
                        <a:rPr lang="en-US" baseline="0" dirty="0" smtClean="0"/>
                        <a:t> SERVICES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673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Support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333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78.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Provide status of</a:t>
                      </a:r>
                    </a:p>
                    <a:p>
                      <a:r>
                        <a:rPr lang="en-US" dirty="0" smtClean="0"/>
                        <a:t>implementation on</a:t>
                      </a:r>
                    </a:p>
                    <a:p>
                      <a:r>
                        <a:rPr lang="en-US" dirty="0" smtClean="0"/>
                        <a:t>Government obligation 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regional and international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treaties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Request by MDAs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440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79.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Participate in negotiation and</a:t>
                      </a:r>
                    </a:p>
                    <a:p>
                      <a:r>
                        <a:rPr lang="en-US" dirty="0" smtClean="0"/>
                        <a:t>ratification process of regional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and international legal</a:t>
                      </a:r>
                    </a:p>
                    <a:p>
                      <a:r>
                        <a:rPr lang="en-US" dirty="0" smtClean="0"/>
                        <a:t>instruments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Receipt of the necessary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documents from MDAs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Invitation letter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per client</a:t>
                      </a:r>
                    </a:p>
                    <a:p>
                      <a:r>
                        <a:rPr lang="en-US" dirty="0" smtClean="0"/>
                        <a:t>requirements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99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80.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Represent the Office in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multinational, regional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international conferences and</a:t>
                      </a:r>
                    </a:p>
                    <a:p>
                      <a:r>
                        <a:rPr lang="en-US" dirty="0" smtClean="0"/>
                        <a:t>workshops as requested by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MDA’s.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Receipt of the necessary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documents and Invitation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letter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per client</a:t>
                      </a:r>
                    </a:p>
                    <a:p>
                      <a:r>
                        <a:rPr lang="en-US" dirty="0" smtClean="0"/>
                        <a:t>requirements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8913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Vetting, Interpreting, Drafting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Treaties and Agreements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Receipt of the necessary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7634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Communicate Legal Opinions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and Advice on Treaties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Agreements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Receipt of the necessary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5178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Response to simple enquiries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Phone call or E-mail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Day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718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Negotiating Treaties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Agreements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Receipt of the necessary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documents and Invitation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letter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per clients</a:t>
                      </a:r>
                    </a:p>
                    <a:p>
                      <a:r>
                        <a:rPr lang="en-US" dirty="0" smtClean="0"/>
                        <a:t>requirements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8297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85.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Legal advice requests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Concise instructions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together with all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Within twenty</a:t>
                      </a:r>
                    </a:p>
                    <a:p>
                      <a:r>
                        <a:rPr lang="en-US" dirty="0" smtClean="0"/>
                        <a:t>(20) working</a:t>
                      </a:r>
                    </a:p>
                    <a:p>
                      <a:r>
                        <a:rPr lang="en-US" dirty="0" smtClean="0"/>
                        <a:t>days of</a:t>
                      </a:r>
                    </a:p>
                    <a:p>
                      <a:r>
                        <a:rPr lang="en-US" dirty="0" smtClean="0"/>
                        <a:t>receipt of all</a:t>
                      </a:r>
                    </a:p>
                    <a:p>
                      <a:r>
                        <a:rPr lang="en-US" dirty="0" smtClean="0"/>
                        <a:t>documentation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1235619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692257" y="2864031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21</a:t>
            </a:r>
            <a:endParaRPr lang="en-US" sz="4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28640314"/>
            <a:ext cx="1903279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433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122693"/>
              </p:ext>
            </p:extLst>
          </p:nvPr>
        </p:nvGraphicFramePr>
        <p:xfrm>
          <a:off x="1592828" y="1506103"/>
          <a:ext cx="18199505" cy="2529535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86346">
                  <a:extLst>
                    <a:ext uri="{9D8B030D-6E8A-4147-A177-3AD203B41FA5}">
                      <a16:colId xmlns:a16="http://schemas.microsoft.com/office/drawing/2014/main" val="2428696686"/>
                    </a:ext>
                  </a:extLst>
                </a:gridCol>
                <a:gridCol w="5604387">
                  <a:extLst>
                    <a:ext uri="{9D8B030D-6E8A-4147-A177-3AD203B41FA5}">
                      <a16:colId xmlns:a16="http://schemas.microsoft.com/office/drawing/2014/main" val="3808817110"/>
                    </a:ext>
                  </a:extLst>
                </a:gridCol>
                <a:gridCol w="5574891">
                  <a:extLst>
                    <a:ext uri="{9D8B030D-6E8A-4147-A177-3AD203B41FA5}">
                      <a16:colId xmlns:a16="http://schemas.microsoft.com/office/drawing/2014/main" val="3547823663"/>
                    </a:ext>
                  </a:extLst>
                </a:gridCol>
                <a:gridCol w="2212258">
                  <a:extLst>
                    <a:ext uri="{9D8B030D-6E8A-4147-A177-3AD203B41FA5}">
                      <a16:colId xmlns:a16="http://schemas.microsoft.com/office/drawing/2014/main" val="1126195377"/>
                    </a:ext>
                  </a:extLst>
                </a:gridCol>
                <a:gridCol w="3421623">
                  <a:extLst>
                    <a:ext uri="{9D8B030D-6E8A-4147-A177-3AD203B41FA5}">
                      <a16:colId xmlns:a16="http://schemas.microsoft.com/office/drawing/2014/main" val="225929532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GOVERNMENT</a:t>
                      </a:r>
                      <a:r>
                        <a:rPr lang="en-US" baseline="0" dirty="0" smtClean="0"/>
                        <a:t> SERVICES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100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</a:t>
                      </a:r>
                      <a:r>
                        <a:rPr lang="en-US" baseline="0" dirty="0" smtClean="0"/>
                        <a:t> Support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8426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86.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Requests to attend Negotiations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Receipt of invitation together with all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documentation at least five(5) days before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negotiations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Immediate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2308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87.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Requests to undertake legal</a:t>
                      </a:r>
                    </a:p>
                    <a:p>
                      <a:r>
                        <a:rPr lang="en-US" dirty="0" smtClean="0"/>
                        <a:t>due diligence on contractors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Receipt of all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documentation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facilitation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Immediate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410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88.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Provide policies and guidance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on legal, constitutional matters</a:t>
                      </a:r>
                    </a:p>
                    <a:p>
                      <a:r>
                        <a:rPr lang="en-US" dirty="0" smtClean="0"/>
                        <a:t>human rights, anti-corruption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and access to justice.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Stakeholders’ consultations, IEC material, public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participations fora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Continuous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121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89.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Provide legal aid to members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of the Public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Daily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621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90.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Provide technical and advisory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services on legal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constitutional issues to user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Ministries, Departments and</a:t>
                      </a:r>
                    </a:p>
                    <a:p>
                      <a:r>
                        <a:rPr lang="en-US" dirty="0" smtClean="0"/>
                        <a:t>Agencies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Requests with adequate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 Working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0249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Conduct legal research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formulate law reform proposals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Stakeholder consultations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Continuous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213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Co-ordinate and facilitate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Governance, Justice, Law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Order Sector reform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programme</a:t>
                      </a:r>
                      <a:r>
                        <a:rPr lang="en-US" dirty="0" smtClean="0"/>
                        <a:t> (GJLOS-RP)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Stakeholder consultations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Continuous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84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Coordination of Governance,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Justice, Law and Order Sector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Active participation by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stakeholders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Continuous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612181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8908486" y="28705629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22</a:t>
            </a:r>
            <a:endParaRPr lang="en-US" sz="4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592828" y="28346400"/>
            <a:ext cx="18199505" cy="32657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542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68361" y="5601315"/>
            <a:ext cx="1911390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Berlin Sans FB Demi" panose="020E0802020502020306" pitchFamily="34" charset="0"/>
              </a:rPr>
              <a:t>Any service that does not conform to the above standards or any officer who does not live up to the</a:t>
            </a:r>
          </a:p>
          <a:p>
            <a:r>
              <a:rPr lang="en-US" sz="4400" dirty="0" smtClean="0">
                <a:latin typeface="Berlin Sans FB Demi" panose="020E0802020502020306" pitchFamily="34" charset="0"/>
              </a:rPr>
              <a:t>commitments to courtesy and excellence in service delivery should be reported to: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710924"/>
              </p:ext>
            </p:extLst>
          </p:nvPr>
        </p:nvGraphicFramePr>
        <p:xfrm>
          <a:off x="1474838" y="9858409"/>
          <a:ext cx="18700954" cy="6507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232489">
                  <a:extLst>
                    <a:ext uri="{9D8B030D-6E8A-4147-A177-3AD203B41FA5}">
                      <a16:colId xmlns:a16="http://schemas.microsoft.com/office/drawing/2014/main" val="3711839463"/>
                    </a:ext>
                  </a:extLst>
                </a:gridCol>
                <a:gridCol w="9468465">
                  <a:extLst>
                    <a:ext uri="{9D8B030D-6E8A-4147-A177-3AD203B41FA5}">
                      <a16:colId xmlns:a16="http://schemas.microsoft.com/office/drawing/2014/main" val="2441157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The Solicitor General/Accounting officer,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Office of the Attorney General and Department of Justice,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STATE LAW OFFICE</a:t>
                      </a:r>
                    </a:p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Sheria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House,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Harambee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Avenue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P.O. Box 40112-00100, Nairobi, Kenya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Tel: 020-2227461 / 0732 529995 / 0700 072929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E-mail: communications@ag.go.ke Website: www.justice.go.ke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6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The Commission Secretary/Chief Executive Officer,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Commission on Administrative Justice,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West End Towers, 2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nd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floor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P. O. Box 20414-00200,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Nairobi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Tel:(020)2270000/2303000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Email: feedback@ombudsman.go.ke</a:t>
                      </a:r>
                    </a:p>
                    <a:p>
                      <a:r>
                        <a:rPr lang="fr-FR" dirty="0" err="1" smtClean="0">
                          <a:solidFill>
                            <a:schemeClr val="tx1"/>
                          </a:solidFill>
                        </a:rPr>
                        <a:t>Website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: www.obudsman.go.ke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6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71315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87834" y="3437102"/>
            <a:ext cx="169312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 smtClean="0">
                <a:latin typeface="Berlin Sans FB Demi" panose="020E0802020502020306" pitchFamily="34" charset="0"/>
              </a:rPr>
              <a:t>“COMMITMENT TO COURTESY AND EXCELLENCE IN SERVICE DELIVERY”</a:t>
            </a:r>
            <a:endParaRPr lang="en-US" sz="4000" i="1" dirty="0">
              <a:latin typeface="Berlin Sans FB Demi" panose="020E0802020502020306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24713" y="-2030595"/>
            <a:ext cx="4127350" cy="528569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87834" y="17869869"/>
            <a:ext cx="18481482" cy="23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For full details of timelines, requirements, and costs, visit</a:t>
            </a:r>
            <a:r>
              <a:rPr lang="en-US" b="1" dirty="0"/>
              <a:t> </a:t>
            </a:r>
            <a:r>
              <a:rPr lang="en-US" b="1" dirty="0">
                <a:hlinkClick r:id="rId3"/>
              </a:rPr>
              <a:t>www.ag.go.ke</a:t>
            </a:r>
            <a:r>
              <a:rPr lang="en-US" b="1" dirty="0"/>
              <a:t> 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2430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35278" y="1752523"/>
            <a:ext cx="17550581" cy="14366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/>
              <a:t>Core Functions</a:t>
            </a:r>
          </a:p>
          <a:p>
            <a:pPr algn="ctr"/>
            <a:endParaRPr lang="en-US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Principal Legal Adviser to the Government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Anti-Corruption Strategies, Integrity and Ethics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Constitutional Implementation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Public Trustee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College of Arms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Legislative Drafting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Drafting and Vetting of Agreements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Oversight over the Legal Profession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Marriages, Societies, Arms, Companies, Chattel Mortgages Registries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Coordination of Governance Justice Law &amp; Order Sector reforms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Policy on Administration of Justice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Legal Policy Management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Legal Aid and Advisory Services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Political Parties Policy Management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Elections Policy Management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Constitutional Affairs</a:t>
            </a:r>
            <a:endParaRPr lang="en-US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1887795" y="17096541"/>
            <a:ext cx="17698064" cy="3848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Our Service Standards</a:t>
            </a:r>
          </a:p>
          <a:p>
            <a:endParaRPr lang="en-US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We provide quality services in line with ISO 9001:2008 standards.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We offer prompt, accurate, and reliable information to all clients.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Every client will be treated with courtesy and respect.</a:t>
            </a:r>
            <a:endParaRPr lang="en-US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2035278" y="21922424"/>
            <a:ext cx="16370710" cy="6102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Our Customers</a:t>
            </a:r>
          </a:p>
          <a:p>
            <a:endParaRPr lang="en-US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Government Ministries, Departments and Agencies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The Public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The County Governments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The Civil Society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Development Partners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i="1" dirty="0" smtClean="0"/>
              <a:t>The Private Sector.</a:t>
            </a:r>
            <a:endParaRPr lang="en-US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9814459" y="28989520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3</a:t>
            </a:r>
            <a:endParaRPr lang="en-US" sz="40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534886" y="28836257"/>
            <a:ext cx="18843171" cy="3265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7245" y="-1378858"/>
            <a:ext cx="4127350" cy="5285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54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72697" y="1651821"/>
            <a:ext cx="15603793" cy="53514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Services clusters of the Charter</a:t>
            </a:r>
          </a:p>
          <a:p>
            <a:endParaRPr lang="en-US" b="1" i="1" dirty="0"/>
          </a:p>
          <a:p>
            <a:pPr marL="914400" indent="-914400">
              <a:buFont typeface="+mj-lt"/>
              <a:buAutoNum type="arabicParenR"/>
            </a:pPr>
            <a:r>
              <a:rPr lang="en-US" b="1" i="1" dirty="0" smtClean="0"/>
              <a:t>Common services</a:t>
            </a:r>
          </a:p>
          <a:p>
            <a:pPr marL="914400" indent="-914400">
              <a:buFont typeface="+mj-lt"/>
              <a:buAutoNum type="arabicParenR"/>
            </a:pPr>
            <a:r>
              <a:rPr lang="en-US" b="1" i="1" dirty="0" smtClean="0"/>
              <a:t>Public Services</a:t>
            </a:r>
          </a:p>
          <a:p>
            <a:pPr marL="914400" indent="-914400">
              <a:buFont typeface="+mj-lt"/>
              <a:buAutoNum type="arabicParenR"/>
            </a:pPr>
            <a:r>
              <a:rPr lang="en-US" b="1" i="1" dirty="0" smtClean="0"/>
              <a:t>Government Services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121904"/>
              </p:ext>
            </p:extLst>
          </p:nvPr>
        </p:nvGraphicFramePr>
        <p:xfrm>
          <a:off x="766915" y="6166593"/>
          <a:ext cx="19615355" cy="2199589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56852">
                  <a:extLst>
                    <a:ext uri="{9D8B030D-6E8A-4147-A177-3AD203B41FA5}">
                      <a16:colId xmlns:a16="http://schemas.microsoft.com/office/drawing/2014/main" val="2254523813"/>
                    </a:ext>
                  </a:extLst>
                </a:gridCol>
                <a:gridCol w="5574890">
                  <a:extLst>
                    <a:ext uri="{9D8B030D-6E8A-4147-A177-3AD203B41FA5}">
                      <a16:colId xmlns:a16="http://schemas.microsoft.com/office/drawing/2014/main" val="3013348125"/>
                    </a:ext>
                  </a:extLst>
                </a:gridCol>
                <a:gridCol w="6644449">
                  <a:extLst>
                    <a:ext uri="{9D8B030D-6E8A-4147-A177-3AD203B41FA5}">
                      <a16:colId xmlns:a16="http://schemas.microsoft.com/office/drawing/2014/main" val="615622959"/>
                    </a:ext>
                  </a:extLst>
                </a:gridCol>
                <a:gridCol w="2307096">
                  <a:extLst>
                    <a:ext uri="{9D8B030D-6E8A-4147-A177-3AD203B41FA5}">
                      <a16:colId xmlns:a16="http://schemas.microsoft.com/office/drawing/2014/main" val="3631256899"/>
                    </a:ext>
                  </a:extLst>
                </a:gridCol>
                <a:gridCol w="3732068">
                  <a:extLst>
                    <a:ext uri="{9D8B030D-6E8A-4147-A177-3AD203B41FA5}">
                      <a16:colId xmlns:a16="http://schemas.microsoft.com/office/drawing/2014/main" val="2469181864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COMMON</a:t>
                      </a:r>
                      <a:r>
                        <a:rPr lang="en-US" baseline="0" dirty="0" smtClean="0"/>
                        <a:t> SERVICES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335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</a:t>
                      </a:r>
                      <a:r>
                        <a:rPr lang="en-US" baseline="0" dirty="0" smtClean="0"/>
                        <a:t> Support Service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112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Response to phone calls(Landline Phone call or any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other official line)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Phone Call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 seconds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2317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Response to enquiry by Walk-in clients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Walk-in and make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enquiry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minute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405026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Response to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correspondence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Written correspondence</a:t>
                      </a:r>
                    </a:p>
                    <a:p>
                      <a:r>
                        <a:rPr lang="en-US" dirty="0" smtClean="0"/>
                        <a:t>(letters)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 working</a:t>
                      </a:r>
                    </a:p>
                    <a:p>
                      <a:r>
                        <a:rPr lang="en-US" dirty="0" smtClean="0"/>
                        <a:t>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0115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Email and social media(Twitter, Facebook &amp;</a:t>
                      </a:r>
                    </a:p>
                    <a:p>
                      <a:r>
                        <a:rPr lang="en-US" dirty="0" smtClean="0"/>
                        <a:t>YouTube)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working</a:t>
                      </a:r>
                    </a:p>
                    <a:p>
                      <a:r>
                        <a:rPr lang="en-US" dirty="0" smtClean="0"/>
                        <a:t>day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2167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Response to public</a:t>
                      </a:r>
                    </a:p>
                    <a:p>
                      <a:r>
                        <a:rPr lang="en-US" dirty="0" smtClean="0"/>
                        <a:t>complaints and grievances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Make a complaint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working</a:t>
                      </a:r>
                    </a:p>
                    <a:p>
                      <a:r>
                        <a:rPr lang="en-US" dirty="0" smtClean="0"/>
                        <a:t>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578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Resolution of complaints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Make a verbal or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written complaint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 Working</a:t>
                      </a:r>
                    </a:p>
                    <a:p>
                      <a:r>
                        <a:rPr lang="en-US" dirty="0" smtClean="0"/>
                        <a:t>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754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Registration of Suppliers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Duly filled application form,</a:t>
                      </a:r>
                    </a:p>
                    <a:p>
                      <a:r>
                        <a:rPr lang="en-US" dirty="0" smtClean="0"/>
                        <a:t>Company profile, Certificate of Incorporation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/Registration, PIN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Certificate, Valid Tax Compliance,</a:t>
                      </a:r>
                    </a:p>
                    <a:p>
                      <a:r>
                        <a:rPr lang="en-US" dirty="0" smtClean="0"/>
                        <a:t>Certificate/Exemptions, Original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Bank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Statement, Copy of certificate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registration with relevant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regulatory bodies, Non-refundable fee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Payment receipt,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Copies of annual return forms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filed by company registry.</a:t>
                      </a:r>
                    </a:p>
                    <a:p>
                      <a:r>
                        <a:rPr lang="en-US" dirty="0" smtClean="0"/>
                        <a:t>National ID/Passport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 Working</a:t>
                      </a:r>
                    </a:p>
                    <a:p>
                      <a:r>
                        <a:rPr lang="en-US" dirty="0" smtClean="0"/>
                        <a:t>days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660746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281409" y="28770943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4</a:t>
            </a:r>
            <a:endParaRPr lang="en-US" sz="40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66915" y="28770943"/>
            <a:ext cx="19098956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5087" y="-1613125"/>
            <a:ext cx="4127350" cy="5285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23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9270285"/>
              </p:ext>
            </p:extLst>
          </p:nvPr>
        </p:nvGraphicFramePr>
        <p:xfrm>
          <a:off x="1268362" y="2037044"/>
          <a:ext cx="18789445" cy="1493824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5341">
                  <a:extLst>
                    <a:ext uri="{9D8B030D-6E8A-4147-A177-3AD203B41FA5}">
                      <a16:colId xmlns:a16="http://schemas.microsoft.com/office/drawing/2014/main" val="27458863"/>
                    </a:ext>
                  </a:extLst>
                </a:gridCol>
                <a:gridCol w="4896465">
                  <a:extLst>
                    <a:ext uri="{9D8B030D-6E8A-4147-A177-3AD203B41FA5}">
                      <a16:colId xmlns:a16="http://schemas.microsoft.com/office/drawing/2014/main" val="3466673839"/>
                    </a:ext>
                  </a:extLst>
                </a:gridCol>
                <a:gridCol w="6017342">
                  <a:extLst>
                    <a:ext uri="{9D8B030D-6E8A-4147-A177-3AD203B41FA5}">
                      <a16:colId xmlns:a16="http://schemas.microsoft.com/office/drawing/2014/main" val="4078108821"/>
                    </a:ext>
                  </a:extLst>
                </a:gridCol>
                <a:gridCol w="2672408">
                  <a:extLst>
                    <a:ext uri="{9D8B030D-6E8A-4147-A177-3AD203B41FA5}">
                      <a16:colId xmlns:a16="http://schemas.microsoft.com/office/drawing/2014/main" val="1819548273"/>
                    </a:ext>
                  </a:extLst>
                </a:gridCol>
                <a:gridCol w="3757889">
                  <a:extLst>
                    <a:ext uri="{9D8B030D-6E8A-4147-A177-3AD203B41FA5}">
                      <a16:colId xmlns:a16="http://schemas.microsoft.com/office/drawing/2014/main" val="509229425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COMMON SERVICES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396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Support Service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83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Processing of tenders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Submit bids for good and</a:t>
                      </a:r>
                    </a:p>
                    <a:p>
                      <a:r>
                        <a:rPr lang="en-US" dirty="0" smtClean="0"/>
                        <a:t>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229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Notification of successful and</a:t>
                      </a:r>
                    </a:p>
                    <a:p>
                      <a:r>
                        <a:rPr lang="en-US" dirty="0" smtClean="0"/>
                        <a:t>unsuccessful bidders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Access e-procurement</a:t>
                      </a:r>
                    </a:p>
                    <a:p>
                      <a:r>
                        <a:rPr lang="en-US" dirty="0" smtClean="0"/>
                        <a:t>portal for notification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working</a:t>
                      </a:r>
                    </a:p>
                    <a:p>
                      <a:r>
                        <a:rPr lang="en-US" dirty="0" smtClean="0"/>
                        <a:t>day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6477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Payment for goods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services received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L.P.0 / Invoice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Certificate of Completion/ Goods / Services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Received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 days from</a:t>
                      </a:r>
                    </a:p>
                    <a:p>
                      <a:r>
                        <a:rPr lang="en-US" dirty="0" smtClean="0"/>
                        <a:t>the date of</a:t>
                      </a:r>
                    </a:p>
                    <a:p>
                      <a:r>
                        <a:rPr lang="en-US" dirty="0" smtClean="0"/>
                        <a:t>receipt of the</a:t>
                      </a:r>
                    </a:p>
                    <a:p>
                      <a:r>
                        <a:rPr lang="en-US" dirty="0" smtClean="0"/>
                        <a:t>invoice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1327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Disposal of obsolete stores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Submission of bids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 days from</a:t>
                      </a:r>
                    </a:p>
                    <a:p>
                      <a:r>
                        <a:rPr lang="en-US" dirty="0" smtClean="0"/>
                        <a:t>the date of</a:t>
                      </a:r>
                    </a:p>
                    <a:p>
                      <a:r>
                        <a:rPr lang="en-US" dirty="0" smtClean="0"/>
                        <a:t>advertisement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74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Public participation in policy-making 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Familiarization with Issues</a:t>
                      </a:r>
                    </a:p>
                    <a:p>
                      <a:r>
                        <a:rPr lang="en-US" dirty="0" smtClean="0"/>
                        <a:t>and active participation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day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7629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Recruitment of staff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Make formal application</a:t>
                      </a:r>
                    </a:p>
                    <a:p>
                      <a:r>
                        <a:rPr lang="en-US" dirty="0" smtClean="0"/>
                        <a:t>based on the advert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78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Processing of request for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Make a request for</a:t>
                      </a:r>
                    </a:p>
                    <a:p>
                      <a:r>
                        <a:rPr lang="en-US" dirty="0" smtClean="0"/>
                        <a:t>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6680309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840532"/>
              </p:ext>
            </p:extLst>
          </p:nvPr>
        </p:nvGraphicFramePr>
        <p:xfrm>
          <a:off x="1268362" y="18348760"/>
          <a:ext cx="18789445" cy="98983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56851">
                  <a:extLst>
                    <a:ext uri="{9D8B030D-6E8A-4147-A177-3AD203B41FA5}">
                      <a16:colId xmlns:a16="http://schemas.microsoft.com/office/drawing/2014/main" val="4149512124"/>
                    </a:ext>
                  </a:extLst>
                </a:gridCol>
                <a:gridCol w="4336026">
                  <a:extLst>
                    <a:ext uri="{9D8B030D-6E8A-4147-A177-3AD203B41FA5}">
                      <a16:colId xmlns:a16="http://schemas.microsoft.com/office/drawing/2014/main" val="1763224400"/>
                    </a:ext>
                  </a:extLst>
                </a:gridCol>
                <a:gridCol w="6872748">
                  <a:extLst>
                    <a:ext uri="{9D8B030D-6E8A-4147-A177-3AD203B41FA5}">
                      <a16:colId xmlns:a16="http://schemas.microsoft.com/office/drawing/2014/main" val="1997105443"/>
                    </a:ext>
                  </a:extLst>
                </a:gridCol>
                <a:gridCol w="3716594">
                  <a:extLst>
                    <a:ext uri="{9D8B030D-6E8A-4147-A177-3AD203B41FA5}">
                      <a16:colId xmlns:a16="http://schemas.microsoft.com/office/drawing/2014/main" val="199139905"/>
                    </a:ext>
                  </a:extLst>
                </a:gridCol>
                <a:gridCol w="2507226">
                  <a:extLst>
                    <a:ext uri="{9D8B030D-6E8A-4147-A177-3AD203B41FA5}">
                      <a16:colId xmlns:a16="http://schemas.microsoft.com/office/drawing/2014/main" val="327132958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PUBLIC SERVICES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575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</a:t>
                      </a:r>
                      <a:r>
                        <a:rPr lang="en-US" baseline="0" dirty="0" smtClean="0"/>
                        <a:t> Support Service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879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Opening of an estate file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Two certified copies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death certificate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Report of death form(signed and witnessed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before a Magistrate or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Commissioner for Oaths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Certified copies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National ID/Birth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certificates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Copies of title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deeds /logbooks/share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certificate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Details of bank accounts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and other investments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Kshs</a:t>
                      </a:r>
                      <a:r>
                        <a:rPr lang="en-US" dirty="0" smtClean="0"/>
                        <a:t> 2,500</a:t>
                      </a:r>
                    </a:p>
                    <a:p>
                      <a:r>
                        <a:rPr lang="en-US" dirty="0" smtClean="0"/>
                        <a:t>administration deposit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for estates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where no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funds have</a:t>
                      </a:r>
                    </a:p>
                    <a:p>
                      <a:r>
                        <a:rPr lang="en-US" dirty="0" smtClean="0"/>
                        <a:t>Been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received by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the Public</a:t>
                      </a:r>
                    </a:p>
                    <a:p>
                      <a:r>
                        <a:rPr lang="en-US" dirty="0" smtClean="0"/>
                        <a:t>Trustee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441467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613455" y="28912722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5</a:t>
            </a:r>
            <a:endParaRPr lang="en-US" sz="40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268362" y="28912722"/>
            <a:ext cx="18789445" cy="5416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934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855407"/>
              </p:ext>
            </p:extLst>
          </p:nvPr>
        </p:nvGraphicFramePr>
        <p:xfrm>
          <a:off x="1327356" y="1801070"/>
          <a:ext cx="18789445" cy="2566263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92825">
                  <a:extLst>
                    <a:ext uri="{9D8B030D-6E8A-4147-A177-3AD203B41FA5}">
                      <a16:colId xmlns:a16="http://schemas.microsoft.com/office/drawing/2014/main" val="2744711104"/>
                    </a:ext>
                  </a:extLst>
                </a:gridCol>
                <a:gridCol w="5427406">
                  <a:extLst>
                    <a:ext uri="{9D8B030D-6E8A-4147-A177-3AD203B41FA5}">
                      <a16:colId xmlns:a16="http://schemas.microsoft.com/office/drawing/2014/main" val="840730405"/>
                    </a:ext>
                  </a:extLst>
                </a:gridCol>
                <a:gridCol w="5368413">
                  <a:extLst>
                    <a:ext uri="{9D8B030D-6E8A-4147-A177-3AD203B41FA5}">
                      <a16:colId xmlns:a16="http://schemas.microsoft.com/office/drawing/2014/main" val="3930743970"/>
                    </a:ext>
                  </a:extLst>
                </a:gridCol>
                <a:gridCol w="3303639">
                  <a:extLst>
                    <a:ext uri="{9D8B030D-6E8A-4147-A177-3AD203B41FA5}">
                      <a16:colId xmlns:a16="http://schemas.microsoft.com/office/drawing/2014/main" val="2165947336"/>
                    </a:ext>
                  </a:extLst>
                </a:gridCol>
                <a:gridCol w="3097162">
                  <a:extLst>
                    <a:ext uri="{9D8B030D-6E8A-4147-A177-3AD203B41FA5}">
                      <a16:colId xmlns:a16="http://schemas.microsoft.com/office/drawing/2014/main" val="4112068847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PUBLIC SERVICES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4989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</a:t>
                      </a:r>
                      <a:r>
                        <a:rPr lang="en-US" baseline="0" dirty="0" smtClean="0"/>
                        <a:t> Service Support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920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15.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Advertisement for notice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claims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Timely submission of list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heirs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Consent forms (signed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witnessed)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Co-operation from the heirs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Varied (paid</a:t>
                      </a:r>
                    </a:p>
                    <a:p>
                      <a:r>
                        <a:rPr lang="en-US" dirty="0" smtClean="0"/>
                        <a:t>from the</a:t>
                      </a:r>
                    </a:p>
                    <a:p>
                      <a:r>
                        <a:rPr lang="en-US" dirty="0" smtClean="0"/>
                        <a:t>estate</a:t>
                      </a:r>
                    </a:p>
                    <a:p>
                      <a:r>
                        <a:rPr lang="en-US" dirty="0" smtClean="0"/>
                        <a:t>account)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4968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16.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Preparation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certificates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Summary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Administration of</a:t>
                      </a:r>
                    </a:p>
                    <a:p>
                      <a:r>
                        <a:rPr lang="en-US" dirty="0" smtClean="0"/>
                        <a:t>estates whose gross value 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Kshs</a:t>
                      </a:r>
                      <a:r>
                        <a:rPr lang="en-US" dirty="0" smtClean="0"/>
                        <a:t> 3,000,000 and below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Requirements 1 and 2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above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Full disclosure of the actual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value of the estate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Valuation of immovable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assets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Consent to mode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distribution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868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17.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Petition for Grants of Letters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Administration Intestate in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estates whose gross value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KShs</a:t>
                      </a:r>
                      <a:r>
                        <a:rPr lang="en-US" baseline="0" dirty="0" smtClean="0"/>
                        <a:t>. 3,000,000 and above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Requirements are as per 1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and 2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Details of the value of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deceased’s estate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Assessment of immovable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property, such as 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Sh. 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915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18.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Application for Confirmation of</a:t>
                      </a:r>
                    </a:p>
                    <a:p>
                      <a:r>
                        <a:rPr lang="en-US" dirty="0" smtClean="0"/>
                        <a:t>Grant of Letters of</a:t>
                      </a:r>
                    </a:p>
                    <a:p>
                      <a:r>
                        <a:rPr lang="en-US" dirty="0" smtClean="0"/>
                        <a:t>Administration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Consent forms for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Summons for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confirmation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of Grant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Consent forms to the mode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of distribution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Sh. 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237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19.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Preparation of documents for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transfer of asset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Original Title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documents/Share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Certificates/Log Books etc.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Requirements in (3) or (5)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above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137690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006457" y="28672971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6</a:t>
            </a:r>
            <a:endParaRPr lang="en-US" sz="4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327356" y="28672971"/>
            <a:ext cx="1878944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520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478084"/>
              </p:ext>
            </p:extLst>
          </p:nvPr>
        </p:nvGraphicFramePr>
        <p:xfrm>
          <a:off x="1150371" y="1889560"/>
          <a:ext cx="18818945" cy="2465527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45055">
                  <a:extLst>
                    <a:ext uri="{9D8B030D-6E8A-4147-A177-3AD203B41FA5}">
                      <a16:colId xmlns:a16="http://schemas.microsoft.com/office/drawing/2014/main" val="336292663"/>
                    </a:ext>
                  </a:extLst>
                </a:gridCol>
                <a:gridCol w="4231945">
                  <a:extLst>
                    <a:ext uri="{9D8B030D-6E8A-4147-A177-3AD203B41FA5}">
                      <a16:colId xmlns:a16="http://schemas.microsoft.com/office/drawing/2014/main" val="2864099509"/>
                    </a:ext>
                  </a:extLst>
                </a:gridCol>
                <a:gridCol w="6302829">
                  <a:extLst>
                    <a:ext uri="{9D8B030D-6E8A-4147-A177-3AD203B41FA5}">
                      <a16:colId xmlns:a16="http://schemas.microsoft.com/office/drawing/2014/main" val="2325520658"/>
                    </a:ext>
                  </a:extLst>
                </a:gridCol>
                <a:gridCol w="3664974">
                  <a:extLst>
                    <a:ext uri="{9D8B030D-6E8A-4147-A177-3AD203B41FA5}">
                      <a16:colId xmlns:a16="http://schemas.microsoft.com/office/drawing/2014/main" val="1974069365"/>
                    </a:ext>
                  </a:extLst>
                </a:gridCol>
                <a:gridCol w="3274142">
                  <a:extLst>
                    <a:ext uri="{9D8B030D-6E8A-4147-A177-3AD203B41FA5}">
                      <a16:colId xmlns:a16="http://schemas.microsoft.com/office/drawing/2014/main" val="1330284003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PUBLIC</a:t>
                      </a:r>
                      <a:r>
                        <a:rPr lang="en-US" baseline="0" dirty="0" smtClean="0"/>
                        <a:t> SERVICES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6675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Support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5306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Handing over of estates to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beneficiaries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Indemnity and Discharge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(signed and witnessed)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Certified copy(</a:t>
                      </a:r>
                      <a:r>
                        <a:rPr lang="en-US" dirty="0" err="1" smtClean="0"/>
                        <a:t>ies</a:t>
                      </a:r>
                      <a:r>
                        <a:rPr lang="en-US" dirty="0" smtClean="0"/>
                        <a:t>)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National ID of the administrator/s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Copies of petition for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Grants of Letters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Administration documents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certified by the court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filing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Original Kenya Gazette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Notice or copy of Gazette, Notice certified by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Government printer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Letter from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administrator/s requesting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for handing over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Certified copy of the Grant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of Letters of Administration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certified by the issuing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court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Report of Death Form(signed and witnessed)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2 certified copies of death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certificate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List of heirs from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Deputy County Commissioner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 copy of the receipt for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filing the petition certified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by the issuing court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There is no</a:t>
                      </a:r>
                    </a:p>
                    <a:p>
                      <a:r>
                        <a:rPr lang="en-US" dirty="0" smtClean="0"/>
                        <a:t>fee charged</a:t>
                      </a:r>
                    </a:p>
                    <a:p>
                      <a:r>
                        <a:rPr lang="en-US" dirty="0" smtClean="0"/>
                        <a:t>but in cases</a:t>
                      </a:r>
                    </a:p>
                    <a:p>
                      <a:r>
                        <a:rPr lang="en-US" dirty="0" smtClean="0"/>
                        <a:t>where the</a:t>
                      </a:r>
                    </a:p>
                    <a:p>
                      <a:r>
                        <a:rPr lang="en-US" dirty="0" smtClean="0"/>
                        <a:t>heirs have</a:t>
                      </a:r>
                    </a:p>
                    <a:p>
                      <a:r>
                        <a:rPr lang="en-US" dirty="0" smtClean="0"/>
                        <a:t>consented</a:t>
                      </a:r>
                    </a:p>
                    <a:p>
                      <a:r>
                        <a:rPr lang="en-US" dirty="0" smtClean="0"/>
                        <a:t>to</a:t>
                      </a:r>
                    </a:p>
                    <a:p>
                      <a:r>
                        <a:rPr lang="en-US" dirty="0" smtClean="0"/>
                        <a:t>Administration of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estate by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the Public</a:t>
                      </a:r>
                    </a:p>
                    <a:p>
                      <a:r>
                        <a:rPr lang="en-US" dirty="0" smtClean="0"/>
                        <a:t>Trustee,</a:t>
                      </a:r>
                    </a:p>
                    <a:p>
                      <a:r>
                        <a:rPr lang="en-US" dirty="0" smtClean="0"/>
                        <a:t>fees 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charged 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half of the</a:t>
                      </a:r>
                    </a:p>
                    <a:p>
                      <a:r>
                        <a:rPr lang="en-US" dirty="0" smtClean="0"/>
                        <a:t>Public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trustee</a:t>
                      </a:r>
                    </a:p>
                    <a:p>
                      <a:r>
                        <a:rPr lang="en-US" dirty="0" smtClean="0"/>
                        <a:t>Administration payment</a:t>
                      </a:r>
                    </a:p>
                    <a:p>
                      <a:r>
                        <a:rPr lang="en-US" dirty="0" smtClean="0"/>
                        <a:t>Schedule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handing</a:t>
                      </a:r>
                    </a:p>
                    <a:p>
                      <a:r>
                        <a:rPr lang="en-US" dirty="0" smtClean="0"/>
                        <a:t>over account</a:t>
                      </a:r>
                    </a:p>
                    <a:p>
                      <a:r>
                        <a:rPr lang="en-US" dirty="0" smtClean="0"/>
                        <a:t>shall be</a:t>
                      </a:r>
                    </a:p>
                    <a:p>
                      <a:r>
                        <a:rPr lang="en-US" dirty="0" smtClean="0"/>
                        <a:t>drawn within</a:t>
                      </a:r>
                    </a:p>
                    <a:p>
                      <a:r>
                        <a:rPr lang="en-US" dirty="0" smtClean="0"/>
                        <a:t>15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86349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524964" y="28868914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7</a:t>
            </a:r>
            <a:endParaRPr lang="en-US" sz="4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150371" y="28607657"/>
            <a:ext cx="18818945" cy="3265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766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735484"/>
              </p:ext>
            </p:extLst>
          </p:nvPr>
        </p:nvGraphicFramePr>
        <p:xfrm>
          <a:off x="1327355" y="1417612"/>
          <a:ext cx="18700955" cy="267629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15845">
                  <a:extLst>
                    <a:ext uri="{9D8B030D-6E8A-4147-A177-3AD203B41FA5}">
                      <a16:colId xmlns:a16="http://schemas.microsoft.com/office/drawing/2014/main" val="4272485607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3205278704"/>
                    </a:ext>
                  </a:extLst>
                </a:gridCol>
                <a:gridCol w="5388429">
                  <a:extLst>
                    <a:ext uri="{9D8B030D-6E8A-4147-A177-3AD203B41FA5}">
                      <a16:colId xmlns:a16="http://schemas.microsoft.com/office/drawing/2014/main" val="607109436"/>
                    </a:ext>
                  </a:extLst>
                </a:gridCol>
                <a:gridCol w="3475352">
                  <a:extLst>
                    <a:ext uri="{9D8B030D-6E8A-4147-A177-3AD203B41FA5}">
                      <a16:colId xmlns:a16="http://schemas.microsoft.com/office/drawing/2014/main" val="502181348"/>
                    </a:ext>
                  </a:extLst>
                </a:gridCol>
                <a:gridCol w="3392129">
                  <a:extLst>
                    <a:ext uri="{9D8B030D-6E8A-4147-A177-3AD203B41FA5}">
                      <a16:colId xmlns:a16="http://schemas.microsoft.com/office/drawing/2014/main" val="842507553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PUBLIC</a:t>
                      </a:r>
                      <a:r>
                        <a:rPr lang="en-US" baseline="0" dirty="0" smtClean="0"/>
                        <a:t> SERVICES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8915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Support Service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3296624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21.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Distribution of Estates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Discharge and Indemnity</a:t>
                      </a:r>
                    </a:p>
                    <a:p>
                      <a:r>
                        <a:rPr lang="en-US" dirty="0" smtClean="0"/>
                        <a:t>(signed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witnessed)</a:t>
                      </a:r>
                    </a:p>
                    <a:p>
                      <a:r>
                        <a:rPr lang="en-US" dirty="0" smtClean="0"/>
                        <a:t>Requirements in 3 and 5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above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12% on first</a:t>
                      </a:r>
                    </a:p>
                    <a:p>
                      <a:r>
                        <a:rPr lang="en-US" dirty="0" err="1" smtClean="0"/>
                        <a:t>Kshs</a:t>
                      </a:r>
                      <a:r>
                        <a:rPr lang="en-US" dirty="0" smtClean="0"/>
                        <a:t>. 4,000</a:t>
                      </a:r>
                    </a:p>
                    <a:p>
                      <a:r>
                        <a:rPr lang="en-US" dirty="0" smtClean="0"/>
                        <a:t>7% on next</a:t>
                      </a:r>
                    </a:p>
                    <a:p>
                      <a:r>
                        <a:rPr lang="en-US" dirty="0" err="1" smtClean="0"/>
                        <a:t>Kshs</a:t>
                      </a:r>
                      <a:r>
                        <a:rPr lang="en-US" dirty="0" smtClean="0"/>
                        <a:t>. 6,000</a:t>
                      </a:r>
                    </a:p>
                    <a:p>
                      <a:r>
                        <a:rPr lang="en-US" dirty="0" smtClean="0"/>
                        <a:t>5% on next</a:t>
                      </a:r>
                    </a:p>
                    <a:p>
                      <a:r>
                        <a:rPr lang="en-US" dirty="0" smtClean="0"/>
                        <a:t>Kshs.80,000</a:t>
                      </a:r>
                    </a:p>
                    <a:p>
                      <a:r>
                        <a:rPr lang="en-US" dirty="0" smtClean="0"/>
                        <a:t>4% on next</a:t>
                      </a:r>
                    </a:p>
                    <a:p>
                      <a:r>
                        <a:rPr lang="en-US" dirty="0" smtClean="0"/>
                        <a:t>Kshs.300,000</a:t>
                      </a:r>
                    </a:p>
                    <a:p>
                      <a:r>
                        <a:rPr lang="en-US" dirty="0" smtClean="0"/>
                        <a:t>2% on next</a:t>
                      </a:r>
                    </a:p>
                    <a:p>
                      <a:r>
                        <a:rPr lang="en-US" dirty="0" smtClean="0"/>
                        <a:t>Kshs.600,000</a:t>
                      </a:r>
                    </a:p>
                    <a:p>
                      <a:r>
                        <a:rPr lang="en-US" dirty="0" smtClean="0"/>
                        <a:t>1% on the</a:t>
                      </a:r>
                    </a:p>
                    <a:p>
                      <a:r>
                        <a:rPr lang="en-US" dirty="0" smtClean="0"/>
                        <a:t>balance</a:t>
                      </a:r>
                    </a:p>
                    <a:p>
                      <a:r>
                        <a:rPr lang="en-US" dirty="0" smtClean="0"/>
                        <a:t>(Public</a:t>
                      </a:r>
                    </a:p>
                    <a:p>
                      <a:r>
                        <a:rPr lang="en-US" dirty="0" smtClean="0"/>
                        <a:t>Trustee fees</a:t>
                      </a:r>
                    </a:p>
                    <a:p>
                      <a:r>
                        <a:rPr lang="en-US" dirty="0" smtClean="0"/>
                        <a:t>payable on</a:t>
                      </a:r>
                    </a:p>
                    <a:p>
                      <a:r>
                        <a:rPr lang="en-US" dirty="0" smtClean="0"/>
                        <a:t>finalization)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distribution</a:t>
                      </a:r>
                    </a:p>
                    <a:p>
                      <a:r>
                        <a:rPr lang="en-US" dirty="0" smtClean="0"/>
                        <a:t>account shall</a:t>
                      </a:r>
                    </a:p>
                    <a:p>
                      <a:r>
                        <a:rPr lang="en-US" dirty="0" smtClean="0"/>
                        <a:t>be drawn</a:t>
                      </a:r>
                    </a:p>
                    <a:p>
                      <a:r>
                        <a:rPr lang="en-US" dirty="0" smtClean="0"/>
                        <a:t>within 15</a:t>
                      </a:r>
                    </a:p>
                    <a:p>
                      <a:r>
                        <a:rPr lang="en-US" dirty="0" smtClean="0"/>
                        <a:t>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04795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Opening of trust file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Two copies of the birth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certificate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 report from 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government medical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facility confirming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disability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Trust funds from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institutions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Written instructions from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the testator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Court orders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Certified copy of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parents or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guardianship’s 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585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Termination of Trust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Copy of beneficiary’s ID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Report from a medical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facility confirming cessation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of mental disability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Acceptance</a:t>
                      </a:r>
                    </a:p>
                    <a:p>
                      <a:r>
                        <a:rPr lang="en-US" dirty="0" smtClean="0"/>
                        <a:t>fee:</a:t>
                      </a:r>
                    </a:p>
                    <a:p>
                      <a:r>
                        <a:rPr lang="en-US" dirty="0" smtClean="0"/>
                        <a:t>3% of the</a:t>
                      </a:r>
                    </a:p>
                    <a:p>
                      <a:r>
                        <a:rPr lang="en-US" dirty="0" smtClean="0"/>
                        <a:t>first </a:t>
                      </a:r>
                      <a:r>
                        <a:rPr lang="en-US" dirty="0" err="1" smtClean="0"/>
                        <a:t>Kshs</a:t>
                      </a:r>
                      <a:r>
                        <a:rPr lang="en-US" dirty="0" smtClean="0"/>
                        <a:t>. 20,000</a:t>
                      </a:r>
                    </a:p>
                    <a:p>
                      <a:r>
                        <a:rPr lang="en-US" dirty="0" smtClean="0"/>
                        <a:t>2% on the</a:t>
                      </a:r>
                    </a:p>
                    <a:p>
                      <a:r>
                        <a:rPr lang="en-US" dirty="0" smtClean="0"/>
                        <a:t>next </a:t>
                      </a:r>
                      <a:r>
                        <a:rPr lang="en-US" dirty="0" err="1" smtClean="0"/>
                        <a:t>Kshs</a:t>
                      </a:r>
                      <a:r>
                        <a:rPr lang="en-US" dirty="0" smtClean="0"/>
                        <a:t>.</a:t>
                      </a:r>
                    </a:p>
                    <a:p>
                      <a:r>
                        <a:rPr lang="en-US" dirty="0" smtClean="0"/>
                        <a:t>40,000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Days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380139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583958" y="29064857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8</a:t>
            </a:r>
            <a:endParaRPr lang="en-US" sz="4000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327355" y="29097514"/>
            <a:ext cx="18700955" cy="3265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96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564675"/>
              </p:ext>
            </p:extLst>
          </p:nvPr>
        </p:nvGraphicFramePr>
        <p:xfrm>
          <a:off x="1582289" y="1206921"/>
          <a:ext cx="18582970" cy="2419654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99306">
                  <a:extLst>
                    <a:ext uri="{9D8B030D-6E8A-4147-A177-3AD203B41FA5}">
                      <a16:colId xmlns:a16="http://schemas.microsoft.com/office/drawing/2014/main" val="1246367296"/>
                    </a:ext>
                  </a:extLst>
                </a:gridCol>
                <a:gridCol w="5207234">
                  <a:extLst>
                    <a:ext uri="{9D8B030D-6E8A-4147-A177-3AD203B41FA5}">
                      <a16:colId xmlns:a16="http://schemas.microsoft.com/office/drawing/2014/main" val="1659175979"/>
                    </a:ext>
                  </a:extLst>
                </a:gridCol>
                <a:gridCol w="4963885">
                  <a:extLst>
                    <a:ext uri="{9D8B030D-6E8A-4147-A177-3AD203B41FA5}">
                      <a16:colId xmlns:a16="http://schemas.microsoft.com/office/drawing/2014/main" val="4274582663"/>
                    </a:ext>
                  </a:extLst>
                </a:gridCol>
                <a:gridCol w="3396343">
                  <a:extLst>
                    <a:ext uri="{9D8B030D-6E8A-4147-A177-3AD203B41FA5}">
                      <a16:colId xmlns:a16="http://schemas.microsoft.com/office/drawing/2014/main" val="2139574926"/>
                    </a:ext>
                  </a:extLst>
                </a:gridCol>
                <a:gridCol w="3216202">
                  <a:extLst>
                    <a:ext uri="{9D8B030D-6E8A-4147-A177-3AD203B41FA5}">
                      <a16:colId xmlns:a16="http://schemas.microsoft.com/office/drawing/2014/main" val="228110290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PUBLIC</a:t>
                      </a:r>
                      <a:r>
                        <a:rPr lang="en-US" baseline="0" dirty="0" smtClean="0"/>
                        <a:t> SERVICES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8293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Support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597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Signed and witnessed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indemnity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Certified copy of death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certificate of the beneficiary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1.5% on the</a:t>
                      </a:r>
                    </a:p>
                    <a:p>
                      <a:r>
                        <a:rPr lang="en-US" dirty="0" smtClean="0"/>
                        <a:t>balance</a:t>
                      </a:r>
                    </a:p>
                    <a:p>
                      <a:r>
                        <a:rPr lang="en-US" dirty="0" smtClean="0"/>
                        <a:t>Annual</a:t>
                      </a:r>
                    </a:p>
                    <a:p>
                      <a:r>
                        <a:rPr lang="en-US" dirty="0" smtClean="0"/>
                        <a:t>income</a:t>
                      </a:r>
                    </a:p>
                    <a:p>
                      <a:r>
                        <a:rPr lang="en-US" dirty="0" smtClean="0"/>
                        <a:t>fees:</a:t>
                      </a:r>
                    </a:p>
                    <a:p>
                      <a:r>
                        <a:rPr lang="en-US" dirty="0" smtClean="0"/>
                        <a:t>6% on the</a:t>
                      </a:r>
                    </a:p>
                    <a:p>
                      <a:r>
                        <a:rPr lang="en-US" dirty="0" smtClean="0"/>
                        <a:t>first </a:t>
                      </a:r>
                      <a:r>
                        <a:rPr lang="en-US" dirty="0" err="1" smtClean="0"/>
                        <a:t>Kshs</a:t>
                      </a:r>
                      <a:r>
                        <a:rPr lang="en-US" dirty="0" smtClean="0"/>
                        <a:t>.</a:t>
                      </a:r>
                    </a:p>
                    <a:p>
                      <a:r>
                        <a:rPr lang="en-US" dirty="0" smtClean="0"/>
                        <a:t>20,000</a:t>
                      </a:r>
                    </a:p>
                    <a:p>
                      <a:r>
                        <a:rPr lang="en-US" dirty="0" smtClean="0"/>
                        <a:t>3% on the</a:t>
                      </a:r>
                    </a:p>
                    <a:p>
                      <a:r>
                        <a:rPr lang="en-US" dirty="0" smtClean="0"/>
                        <a:t>balance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431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Custodian Trusteeship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Court order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Written will or trust deed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Title documents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Request letter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1 % on the</a:t>
                      </a:r>
                    </a:p>
                    <a:p>
                      <a:r>
                        <a:rPr lang="en-US" dirty="0" smtClean="0"/>
                        <a:t>original</a:t>
                      </a:r>
                    </a:p>
                    <a:p>
                      <a:r>
                        <a:rPr lang="en-US" dirty="0" smtClean="0"/>
                        <a:t>amount on</a:t>
                      </a:r>
                    </a:p>
                    <a:p>
                      <a:r>
                        <a:rPr lang="en-US" dirty="0" smtClean="0"/>
                        <a:t>acceptance</a:t>
                      </a:r>
                    </a:p>
                    <a:p>
                      <a:r>
                        <a:rPr lang="en-US" dirty="0" smtClean="0"/>
                        <a:t>of Trust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2% of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gross</a:t>
                      </a:r>
                    </a:p>
                    <a:p>
                      <a:r>
                        <a:rPr lang="en-US" dirty="0" smtClean="0"/>
                        <a:t>income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Day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872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Administration of Work injury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benefits and accident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compensation funds in respect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to estates of deceased’s</a:t>
                      </a:r>
                    </a:p>
                    <a:p>
                      <a:r>
                        <a:rPr lang="en-US" dirty="0" smtClean="0"/>
                        <a:t>persons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Report of Death Form(signed and witnessed)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Two certified copies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death certificate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List of heirs from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Deputy County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Commissioner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Letter from the employer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confirming name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address of the next of kin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2 certified copies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ID’S/Birth Certificates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728331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463658" y="28803600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9</a:t>
            </a:r>
            <a:endParaRPr lang="en-US" sz="4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306286" y="28542343"/>
            <a:ext cx="1885897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193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1713</TotalTime>
  <Words>3651</Words>
  <Application>Microsoft Office PowerPoint</Application>
  <PresentationFormat>Custom</PresentationFormat>
  <Paragraphs>997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Bahnschrift SemiBold Condensed</vt:lpstr>
      <vt:lpstr>Berlin Sans FB Demi</vt:lpstr>
      <vt:lpstr>Calibri</vt:lpstr>
      <vt:lpstr>Calibri Light</vt:lpstr>
      <vt:lpstr>Office Theme</vt:lpstr>
      <vt:lpstr>CITIZEN SERVICE DELIVERY CHARTER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MUENI</dc:creator>
  <cp:lastModifiedBy>MUENI</cp:lastModifiedBy>
  <cp:revision>53</cp:revision>
  <dcterms:created xsi:type="dcterms:W3CDTF">2025-10-13T07:19:16Z</dcterms:created>
  <dcterms:modified xsi:type="dcterms:W3CDTF">2025-10-14T12:40:17Z</dcterms:modified>
</cp:coreProperties>
</file>